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1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3" r:id="rId15"/>
    <p:sldId id="275" r:id="rId16"/>
    <p:sldId id="277" r:id="rId17"/>
    <p:sldId id="279" r:id="rId18"/>
    <p:sldId id="281" r:id="rId19"/>
    <p:sldId id="282" r:id="rId20"/>
    <p:sldId id="283" r:id="rId21"/>
    <p:sldId id="284" r:id="rId22"/>
    <p:sldId id="286" r:id="rId23"/>
    <p:sldId id="289" r:id="rId24"/>
    <p:sldId id="290" r:id="rId25"/>
    <p:sldId id="292" r:id="rId26"/>
    <p:sldId id="291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4" r:id="rId37"/>
    <p:sldId id="302" r:id="rId38"/>
    <p:sldId id="303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3" r:id="rId55"/>
    <p:sldId id="322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498"/>
    <p:restoredTop sz="96327"/>
  </p:normalViewPr>
  <p:slideViewPr>
    <p:cSldViewPr snapToGrid="0" snapToObjects="1">
      <p:cViewPr varScale="1">
        <p:scale>
          <a:sx n="101" d="100"/>
          <a:sy n="101" d="100"/>
        </p:scale>
        <p:origin x="208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69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6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2032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590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305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715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63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04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598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650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535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626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44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296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336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371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11/22/25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54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5BEF8-A1A7-E742-91DA-FA4D61D84D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4207" y="3632243"/>
            <a:ext cx="11504612" cy="2262781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effectLst/>
                <a:latin typeface="Helvetica" pitchFamily="2" charset="0"/>
              </a:rPr>
              <a:t>Diseases Affecting the Structure of Bone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FC04B8-1BA5-714B-88D4-83641D8E8A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203" y="2505960"/>
            <a:ext cx="8915399" cy="1126283"/>
          </a:xfrm>
        </p:spPr>
        <p:txBody>
          <a:bodyPr/>
          <a:lstStyle/>
          <a:p>
            <a:pPr marL="0" indent="0" algn="l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115816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D6C3C-1BFD-3B42-93AD-A7B34442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907" y="730988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Effects on the skeleton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864B6-79D1-5C42-90FE-E910DFE19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earliest</a:t>
            </a:r>
            <a:r>
              <a:rPr lang="en-US" dirty="0">
                <a:effectLst/>
                <a:latin typeface="Helvetica" pitchFamily="2" charset="0"/>
              </a:rPr>
              <a:t>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most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prominent</a:t>
            </a:r>
            <a:r>
              <a:rPr lang="en-US" dirty="0">
                <a:effectLst/>
                <a:latin typeface="Helvetica" pitchFamily="2" charset="0"/>
              </a:rPr>
              <a:t> feature of rickets is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widening of the epiphyses of the long bones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0" indent="0">
              <a:buNone/>
            </a:pPr>
            <a:endParaRPr lang="en-IR" dirty="0"/>
          </a:p>
          <a:p>
            <a:r>
              <a:rPr lang="en-US" dirty="0" err="1">
                <a:solidFill>
                  <a:srgbClr val="FF0000"/>
                </a:solidFill>
                <a:effectLst/>
                <a:latin typeface="Helvetica" pitchFamily="2" charset="0"/>
              </a:rPr>
              <a:t>Pseudofractures</a:t>
            </a:r>
            <a:r>
              <a:rPr lang="en-US" dirty="0">
                <a:effectLst/>
                <a:latin typeface="Helvetica" pitchFamily="2" charset="0"/>
              </a:rPr>
              <a:t>, which are poorly calcified,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ribbon-like</a:t>
            </a:r>
            <a:r>
              <a:rPr lang="en-US" dirty="0">
                <a:effectLst/>
                <a:latin typeface="Helvetica" pitchFamily="2" charset="0"/>
              </a:rPr>
              <a:t> zones extending into bone at approximate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right angles </a:t>
            </a:r>
            <a:r>
              <a:rPr lang="en-US" dirty="0">
                <a:effectLst/>
                <a:latin typeface="Helvetica" pitchFamily="2" charset="0"/>
              </a:rPr>
              <a:t>to the margin of the bone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211294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418AE-76EB-C747-90CF-DECC2FC83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907" y="659736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3.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effectLst/>
                <a:latin typeface="Helvetica" pitchFamily="2" charset="0"/>
              </a:rPr>
              <a:t>Hypophosphatemic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 Rickets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C1D7B-855B-8742-9B80-BF788062D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1309" y="2133600"/>
            <a:ext cx="3934691" cy="377762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interferes with the normal calcification of dentin(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larger than normal pulp chambers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and root canals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  <a:p>
            <a:endParaRPr lang="en-IR" dirty="0"/>
          </a:p>
          <a:p>
            <a:r>
              <a:rPr lang="en-US" sz="1800" dirty="0">
                <a:effectLst/>
                <a:latin typeface="Helvetica" pitchFamily="2" charset="0"/>
              </a:rPr>
              <a:t>The teeth may be poorly formed, with </a:t>
            </a:r>
            <a:r>
              <a:rPr lang="en-US" sz="1800" dirty="0">
                <a:solidFill>
                  <a:srgbClr val="FF0000"/>
                </a:solidFill>
                <a:effectLst/>
                <a:latin typeface="Helvetica" pitchFamily="2" charset="0"/>
              </a:rPr>
              <a:t>thin</a:t>
            </a:r>
            <a:r>
              <a:rPr lang="en-US" sz="1800" dirty="0">
                <a:effectLst/>
                <a:latin typeface="Helvetica" pitchFamily="2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effectLst/>
                <a:latin typeface="Helvetica" pitchFamily="2" charset="0"/>
              </a:rPr>
              <a:t>enamel</a:t>
            </a:r>
            <a:r>
              <a:rPr lang="en-US" sz="1800" dirty="0">
                <a:effectLst/>
                <a:latin typeface="Helvetica" pitchFamily="2" charset="0"/>
              </a:rPr>
              <a:t> and large pulp chambers and root canals</a:t>
            </a:r>
          </a:p>
          <a:p>
            <a:r>
              <a:rPr lang="en-US" sz="1800" dirty="0">
                <a:effectLst/>
                <a:latin typeface="Helvetica" pitchFamily="2" charset="0"/>
              </a:rPr>
              <a:t>periapical and periodontal abscesses 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2BE1D8-605F-7449-8DAA-D11819265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862" y="1585888"/>
            <a:ext cx="5876138" cy="461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116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E4F73-0F5B-6E47-B955-2E49BEE8B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8464" y="458648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4.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Hypophosphatasia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D23D5-3662-2E45-8EE7-8D0F15387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77337" y="1270661"/>
            <a:ext cx="8915400" cy="2993174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 reduction in the activity of the tissue nonspecific alkaline phosphatases</a:t>
            </a:r>
          </a:p>
          <a:p>
            <a:r>
              <a:rPr lang="en-US" dirty="0">
                <a:effectLst/>
                <a:latin typeface="Helvetica" pitchFamily="2" charset="0"/>
              </a:rPr>
              <a:t>Approximately 85% of these children show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premature loss of the primary teeth</a:t>
            </a:r>
            <a:r>
              <a:rPr lang="en-US" dirty="0">
                <a:effectLst/>
                <a:latin typeface="Helvetica" pitchFamily="2" charset="0"/>
              </a:rPr>
              <a:t>, particularly the incisors,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delayed eruption of the permanent </a:t>
            </a:r>
            <a:r>
              <a:rPr lang="en-US" dirty="0">
                <a:effectLst/>
                <a:latin typeface="Helvetica" pitchFamily="2" charset="0"/>
              </a:rPr>
              <a:t>dentition. </a:t>
            </a:r>
            <a:endParaRPr lang="en-US" sz="2000" b="1" u="sng" dirty="0">
              <a:solidFill>
                <a:srgbClr val="C00000"/>
              </a:solidFill>
              <a:effectLst/>
              <a:latin typeface="Helvetica" pitchFamily="2" charset="0"/>
            </a:endParaRPr>
          </a:p>
          <a:p>
            <a:pPr algn="justLow"/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thin enamel layer and large pulp chambers and root canals</a:t>
            </a:r>
          </a:p>
          <a:p>
            <a:pPr algn="justLow"/>
            <a:r>
              <a:rPr lang="en-US" dirty="0">
                <a:effectLst/>
                <a:latin typeface="Helvetica" pitchFamily="2" charset="0"/>
              </a:rPr>
              <a:t>In the jaws, there is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generalized </a:t>
            </a:r>
            <a:r>
              <a:rPr lang="en-US" dirty="0" err="1">
                <a:solidFill>
                  <a:srgbClr val="FF0000"/>
                </a:solidFill>
                <a:effectLst/>
                <a:latin typeface="Helvetica" pitchFamily="2" charset="0"/>
              </a:rPr>
              <a:t>osteopenic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 appearance </a:t>
            </a:r>
            <a:r>
              <a:rPr lang="en-US" dirty="0">
                <a:effectLst/>
                <a:latin typeface="Helvetica" pitchFamily="2" charset="0"/>
              </a:rPr>
              <a:t>to the bones</a:t>
            </a:r>
          </a:p>
          <a:p>
            <a:pPr algn="justLow"/>
            <a:r>
              <a:rPr lang="en-US" b="1" u="sng" dirty="0">
                <a:solidFill>
                  <a:srgbClr val="C00000"/>
                </a:solidFill>
                <a:latin typeface="Helvetica" pitchFamily="2" charset="0"/>
              </a:rPr>
              <a:t>Dental findings are often the first clinical sign</a:t>
            </a:r>
            <a:endParaRPr lang="en-US" dirty="0">
              <a:solidFill>
                <a:srgbClr val="FF0000"/>
              </a:solidFill>
              <a:latin typeface="Helvetica" pitchFamily="2" charset="0"/>
            </a:endParaRPr>
          </a:p>
          <a:p>
            <a:pPr algn="justLow"/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8C1AE3-6C87-DB4C-9180-5D1D21BA4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028" y="4263834"/>
            <a:ext cx="7053943" cy="247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80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1DF2-635A-BC41-A9F2-11B14B55A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527" y="665841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5.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Osteopetrosis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45FF7-1DF2-8E45-AD31-5EF53C2F5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7326" y="1733798"/>
            <a:ext cx="8915400" cy="4604936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marble bone disease or Albers-</a:t>
            </a:r>
            <a:r>
              <a:rPr lang="en-US" dirty="0" err="1">
                <a:effectLst/>
                <a:latin typeface="Helvetica" pitchFamily="2" charset="0"/>
              </a:rPr>
              <a:t>Schönberg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the bones to become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densely mineralized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fragile</a:t>
            </a:r>
            <a:r>
              <a:rPr lang="en-US" dirty="0">
                <a:effectLst/>
                <a:latin typeface="Helvetica" pitchFamily="2" charset="0"/>
              </a:rPr>
              <a:t>, and susceptible to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fracture</a:t>
            </a:r>
            <a:r>
              <a:rPr lang="en-US" dirty="0">
                <a:effectLst/>
                <a:latin typeface="Helvetica" pitchFamily="2" charset="0"/>
              </a:rPr>
              <a:t>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infection</a:t>
            </a:r>
            <a:r>
              <a:rPr lang="en-US" b="1" dirty="0">
                <a:solidFill>
                  <a:srgbClr val="FF0000"/>
                </a:solidFill>
                <a:latin typeface="Helvetica" pitchFamily="2" charset="0"/>
              </a:rPr>
              <a:t> (osteomyelitis)</a:t>
            </a:r>
          </a:p>
          <a:p>
            <a:endParaRPr lang="en-US" b="1" dirty="0">
              <a:solidFill>
                <a:srgbClr val="FF0000"/>
              </a:solidFill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early tooth loss, missing teeth, malformed roots and crowns, 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Ankylosis</a:t>
            </a:r>
            <a:r>
              <a:rPr lang="en-US" dirty="0">
                <a:latin typeface="Helvetica" pitchFamily="2" charset="0"/>
              </a:rPr>
              <a:t>, delayed eruption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 The lamina dura and cortical borders may appear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thicker</a:t>
            </a:r>
            <a:r>
              <a:rPr lang="en-US" dirty="0">
                <a:effectLst/>
                <a:latin typeface="Helvetica" pitchFamily="2" charset="0"/>
              </a:rPr>
              <a:t> </a:t>
            </a:r>
          </a:p>
          <a:p>
            <a:r>
              <a:rPr lang="en-US" dirty="0">
                <a:effectLst/>
                <a:latin typeface="Helvetica" pitchFamily="2" charset="0"/>
              </a:rPr>
              <a:t>the inferior alveolar canal may appear very prominent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Underexposed</a:t>
            </a:r>
          </a:p>
          <a:p>
            <a:r>
              <a:rPr lang="en-US" dirty="0">
                <a:effectLst/>
                <a:latin typeface="Helvetica" pitchFamily="2" charset="0"/>
              </a:rPr>
              <a:t>All bones may become mildly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enlarged</a:t>
            </a:r>
            <a:r>
              <a:rPr lang="en-US" dirty="0">
                <a:effectLst/>
                <a:latin typeface="Helvetica" pitchFamily="2" charset="0"/>
              </a:rPr>
              <a:t> and show greatly increased radiopacity.</a:t>
            </a:r>
          </a:p>
          <a:p>
            <a:endParaRPr lang="en-US" dirty="0"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b="1" dirty="0">
              <a:solidFill>
                <a:srgbClr val="FF0000"/>
              </a:solidFill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501676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5A385-FA1B-244B-BDAB-A67CD5223A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0156" y="3275155"/>
            <a:ext cx="9601200" cy="3434258"/>
          </a:xfrm>
        </p:spPr>
        <p:txBody>
          <a:bodyPr>
            <a:normAutofit/>
          </a:bodyPr>
          <a:lstStyle/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4ED3E-36E9-1E49-8FBF-8E5130BB8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808" y="1711871"/>
            <a:ext cx="6484263" cy="3434258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ED8934E-0D52-9E48-8F4C-62118DBD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C2D1B-DC5A-314B-BACB-73719EAF3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7798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6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91AF9F-D343-8444-B6AB-DAC8AD9D3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1073" y="3832761"/>
            <a:ext cx="8915399" cy="2262781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  <a:effectLst/>
                <a:latin typeface="Helvetica" pitchFamily="2" charset="0"/>
              </a:rPr>
              <a:t>Endocrine Disturbances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5731B70C-5BB6-EB42-9A72-36B65B3EDE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4198716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4DC58-32FF-D246-A3CF-4A15EA111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527" y="707237"/>
            <a:ext cx="4322473" cy="76530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1.Hyperparathyroidism</a:t>
            </a:r>
            <a:br>
              <a:rPr lang="en-US" dirty="0">
                <a:effectLst/>
                <a:latin typeface="Helvetica" pitchFamily="2" charset="0"/>
              </a:rPr>
            </a:br>
            <a:br>
              <a:rPr lang="en-US" dirty="0">
                <a:effectLst/>
                <a:latin typeface="Helvetica" pitchFamily="2" charset="0"/>
              </a:rPr>
            </a:br>
            <a:r>
              <a:rPr lang="en-US" sz="1800" dirty="0">
                <a:effectLst/>
                <a:latin typeface="Helvetica" pitchFamily="2" charset="0"/>
              </a:rPr>
              <a:t>females </a:t>
            </a:r>
            <a:br>
              <a:rPr lang="en-US" sz="1800" dirty="0">
                <a:effectLst/>
                <a:latin typeface="Helvetica" pitchFamily="2" charset="0"/>
              </a:rPr>
            </a:br>
            <a:r>
              <a:rPr lang="en-US" sz="1800" dirty="0">
                <a:effectLst/>
                <a:latin typeface="Helvetica" pitchFamily="2" charset="0"/>
              </a:rPr>
              <a:t>30 to 60 years of age</a:t>
            </a:r>
            <a:br>
              <a:rPr lang="fa-IR" sz="1800" dirty="0">
                <a:effectLst/>
                <a:latin typeface="Helvetica" pitchFamily="2" charset="0"/>
              </a:rPr>
            </a:br>
            <a:br>
              <a:rPr lang="en-US" sz="1800" dirty="0">
                <a:effectLst/>
                <a:latin typeface="Helvetica" pitchFamily="2" charset="0"/>
              </a:rPr>
            </a:br>
            <a:r>
              <a:rPr lang="en-US" sz="1800" dirty="0">
                <a:effectLst/>
                <a:latin typeface="Helvetica" pitchFamily="2" charset="0"/>
              </a:rPr>
              <a:t> One of the earliest manifestations of hyperparathyroidism is </a:t>
            </a:r>
            <a:r>
              <a:rPr lang="en-US" sz="1800" dirty="0">
                <a:solidFill>
                  <a:srgbClr val="FF0000"/>
                </a:solidFill>
                <a:effectLst/>
                <a:latin typeface="Helvetica" pitchFamily="2" charset="0"/>
              </a:rPr>
              <a:t>the loss of lamina dura in </a:t>
            </a:r>
            <a:r>
              <a:rPr lang="en-US" sz="1800" dirty="0">
                <a:effectLst/>
                <a:latin typeface="Helvetica" pitchFamily="2" charset="0"/>
              </a:rPr>
              <a:t>approximately 10% of </a:t>
            </a:r>
            <a:r>
              <a:rPr lang="en-US" sz="1800" dirty="0">
                <a:latin typeface="Helvetica" pitchFamily="2" charset="0"/>
              </a:rPr>
              <a:t>patients &gt;&gt;&gt; root a </a:t>
            </a:r>
            <a:r>
              <a:rPr lang="en-US" sz="1800" dirty="0">
                <a:solidFill>
                  <a:srgbClr val="FF0000"/>
                </a:solidFill>
                <a:latin typeface="Helvetica" pitchFamily="2" charset="0"/>
              </a:rPr>
              <a:t>tapered</a:t>
            </a:r>
            <a:r>
              <a:rPr lang="en-US" sz="1800" dirty="0">
                <a:latin typeface="Helvetica" pitchFamily="2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Helvetica" pitchFamily="2" charset="0"/>
              </a:rPr>
              <a:t>appearance</a:t>
            </a:r>
            <a:r>
              <a:rPr lang="en-US" sz="1800" dirty="0">
                <a:latin typeface="Helvetica" pitchFamily="2" charset="0"/>
              </a:rPr>
              <a:t> </a:t>
            </a:r>
            <a:br>
              <a:rPr lang="en-US" sz="1600" dirty="0">
                <a:effectLst/>
                <a:latin typeface="Helvetica" pitchFamily="2" charset="0"/>
              </a:rPr>
            </a:br>
            <a:endParaRPr lang="en-IR" sz="1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BBD45-F3AF-3D44-8202-10C88A6D8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6070" y="4242917"/>
            <a:ext cx="9915504" cy="2336012"/>
          </a:xfrm>
        </p:spPr>
        <p:txBody>
          <a:bodyPr>
            <a:normAutofit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 demineralization and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thinning</a:t>
            </a:r>
            <a:r>
              <a:rPr lang="en-US" sz="1600" dirty="0">
                <a:effectLst/>
                <a:latin typeface="Helvetica" pitchFamily="2" charset="0"/>
              </a:rPr>
              <a:t> of bone cortices including the inferior border of the mandible, the cortical borders of the inferior alveolar canal, and the cortical borders of the maxillary sinuses.</a:t>
            </a:r>
          </a:p>
          <a:p>
            <a:r>
              <a:rPr lang="en-US" sz="1600" b="1" dirty="0">
                <a:solidFill>
                  <a:srgbClr val="FF0000"/>
                </a:solidFill>
                <a:effectLst/>
                <a:latin typeface="Helvetica" pitchFamily="2" charset="0"/>
              </a:rPr>
              <a:t> ground-glass appearance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One of the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earliest</a:t>
            </a:r>
            <a:r>
              <a:rPr lang="en-US" sz="1600" dirty="0">
                <a:effectLst/>
                <a:latin typeface="Helvetica" pitchFamily="2" charset="0"/>
              </a:rPr>
              <a:t> and most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reliable</a:t>
            </a:r>
            <a:r>
              <a:rPr lang="en-US" sz="1600" dirty="0">
                <a:effectLst/>
                <a:latin typeface="Helvetica" pitchFamily="2" charset="0"/>
              </a:rPr>
              <a:t> changes with hyperparathyroidism is subtle </a:t>
            </a:r>
            <a:r>
              <a:rPr lang="en-US" sz="1600" b="1" u="sng" dirty="0">
                <a:solidFill>
                  <a:srgbClr val="FF0000"/>
                </a:solidFill>
                <a:effectLst/>
                <a:latin typeface="Helvetica" pitchFamily="2" charset="0"/>
              </a:rPr>
              <a:t>erosions of bone from the subperiosteal surfaces of the phalanges of the hands.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forming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punctate or nodular calcifications </a:t>
            </a:r>
            <a:r>
              <a:rPr lang="en-US" sz="1600" dirty="0">
                <a:effectLst/>
                <a:latin typeface="Helvetica" pitchFamily="2" charset="0"/>
              </a:rPr>
              <a:t>in the joints and kidneys.</a:t>
            </a:r>
          </a:p>
          <a:p>
            <a:endParaRPr lang="en-US" sz="2400" b="1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endParaRPr lang="en-US" sz="2000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375110-67B2-EC48-915A-483C008F6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479"/>
            <a:ext cx="6096000" cy="353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09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5B63B-E70D-FF47-BED8-A6941C76C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6064" y="778189"/>
            <a:ext cx="8915400" cy="1280890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  <a:latin typeface="Helvetica" pitchFamily="2" charset="0"/>
              </a:rPr>
              <a:t>In the skull, the calvarium may take on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granular appearance </a:t>
            </a:r>
            <a:r>
              <a:rPr lang="en-US" dirty="0">
                <a:effectLst/>
                <a:latin typeface="Helvetica" pitchFamily="2" charset="0"/>
              </a:rPr>
              <a:t>that is classically known as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“salt and pepper” </a:t>
            </a:r>
            <a:r>
              <a:rPr lang="en-US" dirty="0">
                <a:effectLst/>
                <a:latin typeface="Helvetica" pitchFamily="2" charset="0"/>
              </a:rPr>
              <a:t>skull. This appearance is caused by loss of the central (diploic) trabeculae and thinning of the cortical tables.</a:t>
            </a:r>
            <a:r>
              <a:rPr lang="fa-IR" dirty="0">
                <a:effectLst/>
                <a:latin typeface="Helvetica" pitchFamily="2" charset="0"/>
              </a:rPr>
              <a:t> 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gray</a:t>
            </a:r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B6D013-DD94-1248-A2BE-059D47E78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066" y="2059079"/>
            <a:ext cx="8463868" cy="437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22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3D5FA-F211-FC4E-BD01-C1599F415F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419" y="819048"/>
            <a:ext cx="9521433" cy="3777622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long-standing</a:t>
            </a:r>
            <a:r>
              <a:rPr lang="en-US" dirty="0">
                <a:latin typeface="Helvetica" pitchFamily="2" charset="0"/>
              </a:rPr>
              <a:t> disease &gt;&gt;&gt; </a:t>
            </a:r>
            <a:r>
              <a:rPr lang="en-US" b="1" dirty="0">
                <a:solidFill>
                  <a:srgbClr val="FF0000"/>
                </a:solidFill>
                <a:latin typeface="Helvetica" pitchFamily="2" charset="0"/>
              </a:rPr>
              <a:t>Brown tumors</a:t>
            </a:r>
            <a:r>
              <a:rPr lang="en-US" dirty="0">
                <a:latin typeface="Helvetica" pitchFamily="2" charset="0"/>
              </a:rPr>
              <a:t> of hyperparathyroidism (giant cell lesions)</a:t>
            </a:r>
            <a:endParaRPr lang="en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B823D3-DCD4-904C-93CC-7DD53839023D}"/>
              </a:ext>
            </a:extLst>
          </p:cNvPr>
          <p:cNvSpPr txBox="1"/>
          <p:nvPr/>
        </p:nvSpPr>
        <p:spPr>
          <a:xfrm>
            <a:off x="2759722" y="1387770"/>
            <a:ext cx="73508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If a giant cell lesion occurs later than the second decade of life, the patient should be screened for increases in serum calcium, PTH, and alkaline phosphatase.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FA2D0C-C7B3-9045-8242-699A83B80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399" y="2602388"/>
            <a:ext cx="3962400" cy="4076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D9C63E-4175-734C-9F44-1B68188D6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88" y="2637559"/>
            <a:ext cx="6887481" cy="37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82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7499F-02F9-9647-9098-00861C34B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5671" y="726040"/>
            <a:ext cx="9758939" cy="1280890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accent1"/>
                </a:solidFill>
                <a:effectLst/>
                <a:latin typeface="Helvetica" pitchFamily="2" charset="0"/>
              </a:rPr>
              <a:t>2.Hypoparathyroidism and Pseudohypoparathyroidism</a:t>
            </a:r>
            <a:br>
              <a:rPr lang="en-US" dirty="0">
                <a:latin typeface="Helvetica" pitchFamily="2" charset="0"/>
              </a:rPr>
            </a:br>
            <a:r>
              <a:rPr lang="en-US" sz="3100" dirty="0">
                <a:solidFill>
                  <a:schemeClr val="accent6"/>
                </a:solidFill>
                <a:latin typeface="Helvetica" pitchFamily="2" charset="0"/>
              </a:rPr>
              <a:t>Imaging Features</a:t>
            </a:r>
            <a:br>
              <a:rPr lang="en-US" sz="3100" dirty="0">
                <a:solidFill>
                  <a:schemeClr val="accent6"/>
                </a:solidFill>
                <a:latin typeface="Helvetica" pitchFamily="2" charset="0"/>
              </a:rPr>
            </a:br>
            <a:endParaRPr lang="en-IR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134433-4644-AF49-B364-46D3F530D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5683" y="2006930"/>
            <a:ext cx="9378929" cy="3904292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enamel hypoplasia, external root resorption,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delayed eruption, or root dilaceration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8CC56E-3B33-BC42-BB64-3D811BFEC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069" y="3844638"/>
            <a:ext cx="8670145" cy="253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74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A6D306-3DAF-734C-8717-178C2D52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5713" y="662705"/>
            <a:ext cx="9350134" cy="128089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Disease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Mechanis</a:t>
            </a:r>
            <a:r>
              <a:rPr lang="fa-IR" dirty="0" err="1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m</a:t>
            </a:r>
            <a:endParaRPr lang="en-I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6D39E-1C95-A84C-BECB-1283DAAD2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4477" y="2133600"/>
            <a:ext cx="9350135" cy="4292252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 </a:t>
            </a:r>
            <a:r>
              <a:rPr lang="en-US" sz="2400" dirty="0">
                <a:effectLst/>
                <a:latin typeface="Helvetica" pitchFamily="2" charset="0"/>
              </a:rPr>
              <a:t>abnormalities in the bone through </a:t>
            </a:r>
            <a:r>
              <a:rPr lang="en-US" sz="2400" dirty="0">
                <a:solidFill>
                  <a:srgbClr val="FF0000"/>
                </a:solidFill>
                <a:effectLst/>
                <a:latin typeface="Helvetica" pitchFamily="2" charset="0"/>
              </a:rPr>
              <a:t>disturbances</a:t>
            </a:r>
            <a:r>
              <a:rPr lang="en-US" sz="2400" dirty="0">
                <a:effectLst/>
                <a:latin typeface="Helvetica" pitchFamily="2" charset="0"/>
              </a:rPr>
              <a:t> in the balance of serum concentrations of </a:t>
            </a:r>
            <a:r>
              <a:rPr lang="en-US" sz="2400" dirty="0">
                <a:solidFill>
                  <a:srgbClr val="FF0000"/>
                </a:solidFill>
                <a:effectLst/>
                <a:latin typeface="Helvetica" pitchFamily="2" charset="0"/>
              </a:rPr>
              <a:t>calcium</a:t>
            </a:r>
            <a:r>
              <a:rPr lang="en-US" sz="2400" dirty="0">
                <a:effectLst/>
                <a:latin typeface="Helvetica" pitchFamily="2" charset="0"/>
              </a:rPr>
              <a:t> and </a:t>
            </a:r>
            <a:r>
              <a:rPr lang="en-US" sz="2400" dirty="0">
                <a:solidFill>
                  <a:srgbClr val="FF0000"/>
                </a:solidFill>
                <a:effectLst/>
                <a:latin typeface="Helvetica" pitchFamily="2" charset="0"/>
              </a:rPr>
              <a:t>phosphate</a:t>
            </a:r>
            <a:endParaRPr lang="en-US" sz="2400" dirty="0">
              <a:solidFill>
                <a:srgbClr val="FF0000"/>
              </a:solidFill>
              <a:latin typeface="Helvetica" pitchFamily="2" charset="0"/>
            </a:endParaRPr>
          </a:p>
          <a:p>
            <a:r>
              <a:rPr lang="en-US" sz="2400" dirty="0">
                <a:effectLst/>
                <a:latin typeface="Helvetica" pitchFamily="2" charset="0"/>
              </a:rPr>
              <a:t>dysregulate </a:t>
            </a:r>
            <a:r>
              <a:rPr lang="en-US" sz="2400" dirty="0">
                <a:solidFill>
                  <a:srgbClr val="FF0000"/>
                </a:solidFill>
                <a:effectLst/>
                <a:latin typeface="Helvetica" pitchFamily="2" charset="0"/>
              </a:rPr>
              <a:t>osteoblasts, osteocytes, and osteoclasts </a:t>
            </a:r>
          </a:p>
          <a:p>
            <a:r>
              <a:rPr lang="en-US" sz="2400" dirty="0">
                <a:effectLst/>
                <a:latin typeface="Helvetica" pitchFamily="2" charset="0"/>
              </a:rPr>
              <a:t> alter the pattern of trabeculation</a:t>
            </a:r>
          </a:p>
          <a:p>
            <a:endParaRPr lang="en-US" sz="2400" dirty="0">
              <a:latin typeface="Helvetica" pitchFamily="2" charset="0"/>
            </a:endParaRPr>
          </a:p>
          <a:p>
            <a:endParaRPr lang="en-US" sz="2400" dirty="0">
              <a:effectLst/>
              <a:latin typeface="Helvetica" pitchFamily="2" charset="0"/>
            </a:endParaRPr>
          </a:p>
          <a:p>
            <a:r>
              <a:rPr lang="en-US" sz="2400" dirty="0">
                <a:effectLst/>
                <a:latin typeface="Helvetica" pitchFamily="2" charset="0"/>
              </a:rPr>
              <a:t>Bone </a:t>
            </a:r>
            <a:r>
              <a:rPr lang="en-US" sz="2400" dirty="0" err="1">
                <a:effectLst/>
                <a:latin typeface="Helvetica" pitchFamily="2" charset="0"/>
              </a:rPr>
              <a:t>dysplasias</a:t>
            </a:r>
            <a:r>
              <a:rPr lang="en-US" sz="2400" dirty="0">
                <a:effectLst/>
                <a:latin typeface="Helvetica" pitchFamily="2" charset="0"/>
              </a:rPr>
              <a:t> ( the normal bone is replaced with an exuberant proliferation of </a:t>
            </a:r>
            <a:r>
              <a:rPr lang="en-US" sz="2400" b="1" dirty="0">
                <a:solidFill>
                  <a:srgbClr val="FF0000"/>
                </a:solidFill>
                <a:effectLst/>
                <a:latin typeface="Helvetica" pitchFamily="2" charset="0"/>
              </a:rPr>
              <a:t>fibrous connective tissue </a:t>
            </a:r>
            <a:r>
              <a:rPr lang="en-US" sz="2400" dirty="0">
                <a:effectLst/>
                <a:latin typeface="Helvetica" pitchFamily="2" charset="0"/>
              </a:rPr>
              <a:t>and </a:t>
            </a:r>
            <a:r>
              <a:rPr lang="en-US" sz="2400" b="1" dirty="0">
                <a:solidFill>
                  <a:srgbClr val="FF0000"/>
                </a:solidFill>
                <a:effectLst/>
                <a:latin typeface="Helvetica" pitchFamily="2" charset="0"/>
              </a:rPr>
              <a:t>immature and abnormal bone</a:t>
            </a:r>
            <a:r>
              <a:rPr lang="en-US" sz="2400" dirty="0">
                <a:effectLst/>
                <a:latin typeface="Helvetica" pitchFamily="2" charset="0"/>
              </a:rPr>
              <a:t>)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526774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CEDA0-41DE-B142-BAC2-AF82C40CD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3527" y="683486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3.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Hyperpituitarism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651E-EC8C-734C-AA42-98216EF32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3543" y="2134589"/>
            <a:ext cx="8915400" cy="4325587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gigantism and acromegaly</a:t>
            </a:r>
          </a:p>
          <a:p>
            <a:r>
              <a:rPr lang="en-US" dirty="0">
                <a:effectLst/>
                <a:latin typeface="Helvetica" pitchFamily="2" charset="0"/>
              </a:rPr>
              <a:t>increased production of growth hormone &gt;&gt;&gt;   overgrowth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of all tissues in the body</a:t>
            </a:r>
          </a:p>
          <a:p>
            <a:r>
              <a:rPr lang="en-US" dirty="0">
                <a:effectLst/>
                <a:latin typeface="Helvetica" pitchFamily="2" charset="0"/>
              </a:rPr>
              <a:t>heights of 7 to 8 feet or </a:t>
            </a:r>
            <a:r>
              <a:rPr lang="en-US" dirty="0">
                <a:latin typeface="Helvetica" pitchFamily="2" charset="0"/>
              </a:rPr>
              <a:t>more</a:t>
            </a:r>
          </a:p>
          <a:p>
            <a:r>
              <a:rPr lang="en-US" dirty="0">
                <a:latin typeface="Helvetica" pitchFamily="2" charset="0"/>
              </a:rPr>
              <a:t>“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ballooning</a:t>
            </a:r>
            <a:r>
              <a:rPr lang="en-US" dirty="0">
                <a:latin typeface="Helvetica" pitchFamily="2" charset="0"/>
              </a:rPr>
              <a:t>” of the </a:t>
            </a:r>
            <a:r>
              <a:rPr lang="en-US" dirty="0" err="1">
                <a:latin typeface="Helvetica" pitchFamily="2" charset="0"/>
              </a:rPr>
              <a:t>sella</a:t>
            </a:r>
            <a:endParaRPr lang="en-US" dirty="0"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enlargement of the paranasal sinuses</a:t>
            </a:r>
            <a:r>
              <a:rPr lang="en-US" dirty="0">
                <a:latin typeface="Helvetica" pitchFamily="2" charset="0"/>
              </a:rPr>
              <a:t> (especially the frontal sinus)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stimulate the mandible (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skeletal class III appearance 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Hypercementosis, </a:t>
            </a:r>
            <a:r>
              <a:rPr lang="en-US" dirty="0" err="1">
                <a:solidFill>
                  <a:srgbClr val="FF0000"/>
                </a:solidFill>
                <a:effectLst/>
                <a:latin typeface="Helvetica" pitchFamily="2" charset="0"/>
              </a:rPr>
              <a:t>Supraeruption</a:t>
            </a:r>
            <a:r>
              <a:rPr lang="en-US" dirty="0">
                <a:effectLst/>
                <a:latin typeface="Helvetica" pitchFamily="2" charset="0"/>
              </a:rPr>
              <a:t> 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flaring of the anterior teeth </a:t>
            </a:r>
            <a:r>
              <a:rPr lang="en-US" dirty="0">
                <a:effectLst/>
                <a:latin typeface="Helvetica" pitchFamily="2" charset="0"/>
              </a:rPr>
              <a:t>caused by enlargement of the tongue (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macroglossia</a:t>
            </a:r>
            <a:r>
              <a:rPr lang="en-US" dirty="0">
                <a:effectLst/>
                <a:latin typeface="Helvetica" pitchFamily="2" charset="0"/>
              </a:rPr>
              <a:t>), may result in the development of an anterior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open bite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6880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4520EE-FFDD-B94D-807E-7CC6E7E39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014" y="1338664"/>
            <a:ext cx="1136613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78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63FDD-8F46-3841-895C-6F4D9C74A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032" y="754739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4.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 Hypopituitarism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5B172-C3E8-7942-8268-427B1EADCD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Dwarfism (relatively well proportioned)</a:t>
            </a: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the jaws, especially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mandible</a:t>
            </a:r>
            <a:r>
              <a:rPr lang="en-US" dirty="0">
                <a:effectLst/>
                <a:latin typeface="Helvetica" pitchFamily="2" charset="0"/>
              </a:rPr>
              <a:t>, are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small</a:t>
            </a:r>
            <a:r>
              <a:rPr lang="en-US" dirty="0">
                <a:effectLst/>
                <a:latin typeface="Helvetica" pitchFamily="2" charset="0"/>
              </a:rPr>
              <a:t>, which results in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crowding</a:t>
            </a:r>
            <a:r>
              <a:rPr lang="en-US" dirty="0">
                <a:effectLst/>
                <a:latin typeface="Helvetica" pitchFamily="2" charset="0"/>
              </a:rPr>
              <a:t> and malocclusion.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748267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18131-4B20-8748-8E74-EDF23C36D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9777" y="719528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7.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Hypercortisolism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9768B-23B5-1F4D-B015-8C5A26DD8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2908" y="2470069"/>
            <a:ext cx="5636675" cy="41682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</a:p>
          <a:p>
            <a:pPr marL="0" indent="0">
              <a:buNone/>
            </a:pPr>
            <a:endParaRPr lang="en-US" sz="3200" b="1" dirty="0">
              <a:solidFill>
                <a:schemeClr val="accent6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The teeth may erupt prematurely,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partial loss of the lamina dura </a:t>
            </a:r>
            <a:r>
              <a:rPr lang="en-US" dirty="0">
                <a:effectLst/>
                <a:latin typeface="Helvetica" pitchFamily="2" charset="0"/>
              </a:rPr>
              <a:t>may occur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thinning of the skull</a:t>
            </a:r>
            <a:r>
              <a:rPr lang="en-US" dirty="0">
                <a:effectLst/>
                <a:latin typeface="Helvetica" pitchFamily="2" charset="0"/>
              </a:rPr>
              <a:t>, accompanied by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mottled appearance</a:t>
            </a:r>
            <a:r>
              <a:rPr lang="en-US" dirty="0">
                <a:effectLst/>
                <a:latin typeface="Helvetica" pitchFamily="2" charset="0"/>
              </a:rPr>
              <a:t>. 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generalized osteopenia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granular pattern </a:t>
            </a:r>
            <a:r>
              <a:rPr lang="en-US" dirty="0">
                <a:latin typeface="Helvetica" pitchFamily="2" charset="0"/>
              </a:rPr>
              <a:t>(short and randomly oriented bone trabeculae)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fractures.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D53CD6-EC21-2546-B265-501D35D20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3965" y="3590796"/>
            <a:ext cx="3898260" cy="29236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EBB310-E2CB-CD4D-927A-10BBC498C2BA}"/>
              </a:ext>
            </a:extLst>
          </p:cNvPr>
          <p:cNvSpPr txBox="1"/>
          <p:nvPr/>
        </p:nvSpPr>
        <p:spPr>
          <a:xfrm>
            <a:off x="2022909" y="1520142"/>
            <a:ext cx="93180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Patients with hypercortisolism often exhibit obesity that spares the extremities and is more pronounced in the face (“moon facies”) and upper back (“buffalo hump”). </a:t>
            </a:r>
          </a:p>
        </p:txBody>
      </p:sp>
    </p:spTree>
    <p:extLst>
      <p:ext uri="{BB962C8B-B14F-4D97-AF65-F5344CB8AC3E}">
        <p14:creationId xmlns:p14="http://schemas.microsoft.com/office/powerpoint/2010/main" val="3378696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084AD-4E1B-C048-B317-8EAACE92A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406" y="730988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/>
                </a:solidFill>
                <a:effectLst/>
                <a:latin typeface="Helvetica" pitchFamily="2" charset="0"/>
              </a:rPr>
              <a:t>8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.Progressive Systemic Sclerosis</a:t>
            </a:r>
            <a:b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</a:b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or scleroderma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D9695-B23A-CF44-8285-487210B7F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329" y="2145476"/>
            <a:ext cx="8915400" cy="377762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Involvement of the facial region may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restrict normal mandibular opening</a:t>
            </a:r>
            <a:r>
              <a:rPr lang="en-US" dirty="0">
                <a:effectLst/>
                <a:latin typeface="Helvetica" pitchFamily="2" charset="0"/>
              </a:rPr>
              <a:t>. Patients with diffuse disease are also likely to have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xerostomia</a:t>
            </a:r>
            <a:r>
              <a:rPr lang="en-US" dirty="0">
                <a:effectLst/>
                <a:latin typeface="Helvetica" pitchFamily="2" charset="0"/>
              </a:rPr>
              <a:t> and increased numbers of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decayed, missing, or filled teeth</a:t>
            </a:r>
            <a:r>
              <a:rPr lang="en-US" dirty="0">
                <a:effectLst/>
                <a:latin typeface="Helvetica" pitchFamily="2" charset="0"/>
              </a:rPr>
              <a:t>. Also, patients are more likely to have deeper periodontal pockets and higher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2782452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7C9A1-F95D-984F-BA31-DC9DAB67E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032" y="742863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Imaging Features</a:t>
            </a:r>
            <a:br>
              <a:rPr lang="en-US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21D22-4D1D-8340-89D2-B17FE9E3A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2319" y="1765465"/>
            <a:ext cx="8915400" cy="3777622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The most common manifestation of PSS in images of the jaws is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generalized increase in the width of the PDL spaces </a:t>
            </a:r>
            <a:r>
              <a:rPr lang="en-US" dirty="0">
                <a:effectLst/>
                <a:latin typeface="Helvetica" pitchFamily="2" charset="0"/>
              </a:rPr>
              <a:t>around the teeth, with approximately two thirds of patients exhibiting this feature. The PDL spaces are usually at least twice as wide, although this is more pronounced around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posterior</a:t>
            </a:r>
            <a:r>
              <a:rPr lang="en-US" dirty="0">
                <a:effectLst/>
                <a:latin typeface="Helvetica" pitchFamily="2" charset="0"/>
              </a:rPr>
              <a:t> teeth.</a:t>
            </a:r>
          </a:p>
          <a:p>
            <a:r>
              <a:rPr lang="en-US" dirty="0">
                <a:effectLst/>
                <a:latin typeface="Helvetica" pitchFamily="2" charset="0"/>
              </a:rPr>
              <a:t>lamina dura: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normal</a:t>
            </a:r>
            <a:r>
              <a:rPr lang="en-US" dirty="0">
                <a:effectLst/>
                <a:latin typeface="Helvetica" pitchFamily="2" charset="0"/>
              </a:rPr>
              <a:t> 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not mobile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B900EF-3F6A-304C-9008-6078C65FD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252" y="3040498"/>
            <a:ext cx="7006442" cy="378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8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819CD-D38B-594B-B0F9-E94B18F76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A6D8D-1CA5-044C-B881-1CDCE24B3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6069" y="862940"/>
            <a:ext cx="8915400" cy="3777622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mandibular erosive bone changes</a:t>
            </a:r>
          </a:p>
          <a:p>
            <a:r>
              <a:rPr lang="en-US" dirty="0">
                <a:effectLst/>
                <a:latin typeface="Helvetica" pitchFamily="2" charset="0"/>
              </a:rPr>
              <a:t>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characteristic</a:t>
            </a:r>
            <a:r>
              <a:rPr lang="en-US" dirty="0">
                <a:effectLst/>
                <a:latin typeface="Helvetica" pitchFamily="2" charset="0"/>
              </a:rPr>
              <a:t> feature in some cases of PSS is an unusual pattern of mandibular erosion at the sites of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masticatory muscle attachment</a:t>
            </a:r>
            <a:r>
              <a:rPr lang="en-US" dirty="0">
                <a:effectLst/>
                <a:latin typeface="Helvetica" pitchFamily="2" charset="0"/>
              </a:rPr>
              <a:t>, such as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angles</a:t>
            </a:r>
            <a:r>
              <a:rPr lang="en-US" dirty="0">
                <a:effectLst/>
                <a:latin typeface="Helvetica" pitchFamily="2" charset="0"/>
              </a:rPr>
              <a:t> of the</a:t>
            </a:r>
          </a:p>
          <a:p>
            <a:r>
              <a:rPr lang="en-US" dirty="0">
                <a:effectLst/>
                <a:latin typeface="Helvetica" pitchFamily="2" charset="0"/>
              </a:rPr>
              <a:t>mandible,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coronoid processes</a:t>
            </a:r>
            <a:r>
              <a:rPr lang="en-US" dirty="0">
                <a:effectLst/>
                <a:latin typeface="Helvetica" pitchFamily="2" charset="0"/>
              </a:rPr>
              <a:t>,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digastric region</a:t>
            </a:r>
            <a:r>
              <a:rPr lang="en-US" dirty="0">
                <a:effectLst/>
                <a:latin typeface="Helvetica" pitchFamily="2" charset="0"/>
              </a:rPr>
              <a:t>,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the condylar heads</a:t>
            </a:r>
            <a:r>
              <a:rPr lang="en-US" dirty="0">
                <a:effectLst/>
                <a:latin typeface="Helvetica" pitchFamily="2" charset="0"/>
              </a:rPr>
              <a:t>. </a:t>
            </a:r>
          </a:p>
          <a:p>
            <a:r>
              <a:rPr lang="en-US" dirty="0">
                <a:effectLst/>
                <a:latin typeface="Helvetica" pitchFamily="2" charset="0"/>
              </a:rPr>
              <a:t>bilateral and fairly symmetric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3F167B-3295-FA46-A870-166458CAC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574" y="2711832"/>
            <a:ext cx="7362702" cy="407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011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E9448-9F34-3742-91DC-8ED38CC59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6655" y="730987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52147D-213B-DE4B-A1EE-92574C141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b="1" dirty="0">
                <a:effectLst/>
                <a:latin typeface="Helvetica" pitchFamily="2" charset="0"/>
              </a:rPr>
              <a:t>Other causes of PDL space widening:</a:t>
            </a:r>
          </a:p>
          <a:p>
            <a:r>
              <a:rPr lang="en-US" dirty="0">
                <a:effectLst/>
                <a:latin typeface="Helvetica" pitchFamily="2" charset="0"/>
              </a:rPr>
              <a:t>traumatic occlusion</a:t>
            </a:r>
          </a:p>
          <a:p>
            <a:r>
              <a:rPr lang="en-US" dirty="0">
                <a:effectLst/>
                <a:latin typeface="Helvetica" pitchFamily="2" charset="0"/>
              </a:rPr>
              <a:t>Orthodontic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tooth movement, </a:t>
            </a:r>
          </a:p>
          <a:p>
            <a:r>
              <a:rPr lang="en-US" dirty="0">
                <a:effectLst/>
                <a:latin typeface="Helvetica" pitchFamily="2" charset="0"/>
              </a:rPr>
              <a:t>intermaxillary fixation with arch bars</a:t>
            </a:r>
          </a:p>
          <a:p>
            <a:r>
              <a:rPr lang="en-US" dirty="0">
                <a:effectLst/>
                <a:latin typeface="Helvetica" pitchFamily="2" charset="0"/>
              </a:rPr>
              <a:t>invasion of the PDL by malignant neoplasms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124496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B43CFB-930C-7A4F-9708-23DCF6F38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1084" y="3761509"/>
            <a:ext cx="8915399" cy="2262781"/>
          </a:xfrm>
        </p:spPr>
        <p:txBody>
          <a:bodyPr/>
          <a:lstStyle/>
          <a:p>
            <a:pPr rtl="1"/>
            <a:r>
              <a:rPr lang="en-US" dirty="0">
                <a:solidFill>
                  <a:schemeClr val="tx2">
                    <a:lumMod val="75000"/>
                  </a:schemeClr>
                </a:solidFill>
                <a:effectLst/>
                <a:latin typeface="Helvetica" pitchFamily="2" charset="0"/>
              </a:rPr>
              <a:t>Bone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effectLst/>
                <a:latin typeface="Helvetica" pitchFamily="2" charset="0"/>
              </a:rPr>
              <a:t>Dysplasias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31C7892-1125-4B49-A968-B5465DD33F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</a:pP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516834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A27AF-366A-5248-82DA-BC75729BF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3821A-32B7-1F4E-AF6F-8857143BC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4143" y="2362909"/>
            <a:ext cx="3553499" cy="2790981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Dysplastic Lesions of Bone Alter the Normal Bone Architecture. Normal bone is</a:t>
            </a:r>
            <a:r>
              <a:rPr lang="fa-IR" dirty="0"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replaced by fibrous connective tissue and numerous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short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irregularly</a:t>
            </a:r>
            <a:r>
              <a:rPr lang="en-US" dirty="0">
                <a:effectLst/>
                <a:latin typeface="Helvetica" pitchFamily="2" charset="0"/>
              </a:rPr>
              <a:t> shaped trabeculae</a:t>
            </a:r>
          </a:p>
          <a:p>
            <a: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CBD8F1-B8CF-1240-B89F-9313D3409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546" y="793508"/>
            <a:ext cx="6008523" cy="544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6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8E27D-959F-DD4C-87DF-014E698B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B2508-48BF-EB45-A1F0-C12C516A9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1140" y="1340285"/>
            <a:ext cx="10738482" cy="4775017"/>
          </a:xfrm>
        </p:spPr>
        <p:txBody>
          <a:bodyPr>
            <a:normAutofit/>
          </a:bodyPr>
          <a:lstStyle/>
          <a:p>
            <a:pPr lvl="3"/>
            <a:r>
              <a:rPr lang="en-US" sz="2400" dirty="0">
                <a:effectLst/>
                <a:latin typeface="Helvetica" pitchFamily="2" charset="0"/>
              </a:rPr>
              <a:t>1. Change in size and shape of the bone</a:t>
            </a:r>
          </a:p>
          <a:p>
            <a:pPr lvl="3"/>
            <a:r>
              <a:rPr lang="en-US" sz="2400" dirty="0">
                <a:effectLst/>
                <a:latin typeface="Helvetica" pitchFamily="2" charset="0"/>
              </a:rPr>
              <a:t>2. Change in the number, size, and orientation of trabeculae</a:t>
            </a:r>
          </a:p>
          <a:p>
            <a:pPr lvl="3"/>
            <a:r>
              <a:rPr lang="en-US" sz="2400" dirty="0">
                <a:effectLst/>
                <a:latin typeface="Helvetica" pitchFamily="2" charset="0"/>
              </a:rPr>
              <a:t>3. Altered thickness and density of cortical structures</a:t>
            </a:r>
          </a:p>
          <a:p>
            <a:pPr lvl="3"/>
            <a:r>
              <a:rPr lang="en-US" sz="2400" dirty="0">
                <a:effectLst/>
                <a:latin typeface="Helvetica" pitchFamily="2" charset="0"/>
              </a:rPr>
              <a:t>4. Increase or decrease in overall bone density</a:t>
            </a:r>
          </a:p>
          <a:p>
            <a:endParaRPr lang="en-US" sz="2400" dirty="0">
              <a:latin typeface="Helvetica" pitchFamily="2" charset="0"/>
            </a:endParaRPr>
          </a:p>
          <a:p>
            <a:pPr lvl="8"/>
            <a:r>
              <a:rPr lang="en-US" sz="2400" dirty="0">
                <a:effectLst/>
                <a:latin typeface="Helvetica" pitchFamily="2" charset="0"/>
              </a:rPr>
              <a:t>1. Accelerated or delayed eruption</a:t>
            </a:r>
          </a:p>
          <a:p>
            <a:pPr lvl="8"/>
            <a:r>
              <a:rPr lang="en-US" sz="2400" dirty="0">
                <a:effectLst/>
                <a:latin typeface="Helvetica" pitchFamily="2" charset="0"/>
              </a:rPr>
              <a:t>2. Hypoplasia</a:t>
            </a:r>
          </a:p>
          <a:p>
            <a:pPr lvl="8"/>
            <a:r>
              <a:rPr lang="en-US" sz="2400" dirty="0">
                <a:effectLst/>
                <a:latin typeface="Helvetica" pitchFamily="2" charset="0"/>
              </a:rPr>
              <a:t>3. Hypocalcification</a:t>
            </a:r>
          </a:p>
          <a:p>
            <a:pPr lvl="8"/>
            <a:r>
              <a:rPr lang="en-US" sz="2400" dirty="0">
                <a:effectLst/>
                <a:latin typeface="Helvetica" pitchFamily="2" charset="0"/>
              </a:rPr>
              <a:t>4. Loss of a distinct lamina dura</a:t>
            </a:r>
          </a:p>
          <a:p>
            <a:pPr algn="r"/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843016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E9AE3-E829-C640-9F02-16F7A7AA7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7912" y="719113"/>
            <a:ext cx="8911687" cy="1280890"/>
          </a:xfrm>
        </p:spPr>
        <p:txBody>
          <a:bodyPr/>
          <a:lstStyle/>
          <a:p>
            <a:r>
              <a:rPr lang="fa-IR" dirty="0">
                <a:solidFill>
                  <a:schemeClr val="accent1"/>
                </a:solidFill>
                <a:latin typeface="Helvetica" pitchFamily="2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Helvetica" pitchFamily="2" charset="0"/>
              </a:rPr>
              <a:t>.</a:t>
            </a:r>
            <a:r>
              <a:rPr lang="en-US" dirty="0" err="1">
                <a:solidFill>
                  <a:schemeClr val="accent1"/>
                </a:solidFill>
                <a:effectLst/>
                <a:latin typeface="Helvetica" pitchFamily="2" charset="0"/>
              </a:rPr>
              <a:t>Cemento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-Osseous Dysplasia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92FCF4-5B77-B643-BF1D-06C21896A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0062" y="1745673"/>
            <a:ext cx="9357756" cy="4773879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one or more focal areas of fibrous connective tissue / immature, abnormal bone</a:t>
            </a:r>
          </a:p>
          <a:p>
            <a:r>
              <a:rPr lang="en-US" dirty="0">
                <a:latin typeface="Helvetica" pitchFamily="2" charset="0"/>
              </a:rPr>
              <a:t>periapical areas of the teeth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Periapical </a:t>
            </a:r>
            <a:r>
              <a:rPr lang="en-US" dirty="0" err="1">
                <a:effectLst/>
                <a:latin typeface="Helvetica" pitchFamily="2" charset="0"/>
              </a:rPr>
              <a:t>cemento</a:t>
            </a:r>
            <a:r>
              <a:rPr lang="en-US" dirty="0">
                <a:effectLst/>
                <a:latin typeface="Helvetica" pitchFamily="2" charset="0"/>
              </a:rPr>
              <a:t>-osseous dysplasia (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PCOD</a:t>
            </a:r>
            <a:r>
              <a:rPr lang="en-US" dirty="0">
                <a:effectLst/>
                <a:latin typeface="Helvetica" pitchFamily="2" charset="0"/>
              </a:rPr>
              <a:t>):  more localized form, affecting one sextant of the jaws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florid </a:t>
            </a:r>
            <a:r>
              <a:rPr lang="en-US" dirty="0" err="1">
                <a:effectLst/>
                <a:latin typeface="Helvetica" pitchFamily="2" charset="0"/>
              </a:rPr>
              <a:t>cemento</a:t>
            </a:r>
            <a:r>
              <a:rPr lang="en-US" dirty="0">
                <a:effectLst/>
                <a:latin typeface="Helvetica" pitchFamily="2" charset="0"/>
              </a:rPr>
              <a:t>-osseous dysplasia(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FCOD</a:t>
            </a:r>
            <a:r>
              <a:rPr lang="en-US" dirty="0">
                <a:effectLst/>
                <a:latin typeface="Helvetica" pitchFamily="2" charset="0"/>
              </a:rPr>
              <a:t>): more generalized form/ multiple sextants of the \ In some cases a familial trend 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effectLst/>
                <a:latin typeface="Helvetica" pitchFamily="2" charset="0"/>
              </a:rPr>
              <a:t>The replacement process undergoes three stages: in the first, the normal bone is resorbed and in the second and third the new bone is deposited in increasing amounts,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first centrally and then more peripherally </a:t>
            </a:r>
            <a:r>
              <a:rPr lang="en-US" dirty="0">
                <a:effectLst/>
                <a:latin typeface="Helvetica" pitchFamily="2" charset="0"/>
              </a:rPr>
              <a:t>within the resorptive area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0572570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1A37F-A4C6-A145-98C5-F4C5950D1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6312" y="866899"/>
            <a:ext cx="9374856" cy="5044323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 incidental findings</a:t>
            </a:r>
          </a:p>
          <a:p>
            <a:r>
              <a:rPr lang="en-US" dirty="0">
                <a:latin typeface="Helvetica" pitchFamily="2" charset="0"/>
              </a:rPr>
              <a:t>Vital pulps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usually has no history of pain or sensitivity</a:t>
            </a:r>
          </a:p>
          <a:p>
            <a:r>
              <a:rPr lang="en-US" dirty="0">
                <a:effectLst/>
                <a:latin typeface="Helvetica" pitchFamily="2" charset="0"/>
              </a:rPr>
              <a:t>quite large</a:t>
            </a:r>
            <a:r>
              <a:rPr lang="fa-IR" dirty="0">
                <a:effectLst/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&gt;&gt;&gt; notable expansion of the alveolar process/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thinning of adjacent cortices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Compromised vascular supply &gt;&gt;&gt; </a:t>
            </a:r>
            <a:r>
              <a:rPr lang="fa-IR" dirty="0">
                <a:solidFill>
                  <a:srgbClr val="FF0000"/>
                </a:solidFill>
                <a:latin typeface="Helvetica" pitchFamily="2" charset="0"/>
              </a:rPr>
              <a:t>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secondarily infected FCOD (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 most mature, radiopaque states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) &gt;&gt;&gt; CBCT or MDCT</a:t>
            </a:r>
            <a:endParaRPr lang="en-US" dirty="0">
              <a:solidFill>
                <a:schemeClr val="accent1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endParaRPr lang="en-US" dirty="0">
              <a:solidFill>
                <a:schemeClr val="accent1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endParaRPr lang="en-IR" dirty="0"/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1037965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2BA54-65D5-6B46-9864-4FB3D0A456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533" y="719113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04E86-5B50-7D40-8A2C-8C652C2C7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3809" y="1540189"/>
            <a:ext cx="4327262" cy="1336437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periapical</a:t>
            </a:r>
          </a:p>
          <a:p>
            <a:r>
              <a:rPr lang="en-US" dirty="0">
                <a:effectLst/>
                <a:latin typeface="Helvetica" pitchFamily="2" charset="0"/>
              </a:rPr>
              <a:t> superior to the inferior alveolar canal</a:t>
            </a:r>
          </a:p>
          <a:p>
            <a:r>
              <a:rPr lang="en-US" dirty="0">
                <a:effectLst/>
                <a:latin typeface="Helvetica" pitchFamily="2" charset="0"/>
              </a:rPr>
              <a:t>mandible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9B33DF-A5B2-2D4C-A762-159C376EA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87" y="3206521"/>
            <a:ext cx="4526332" cy="33029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294AA7-8224-8A42-9EAF-44B4E0366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602" y="2819631"/>
            <a:ext cx="7181603" cy="3686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856850-77E7-0B4D-8CBD-CB6E1F1C1C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1071" y="351813"/>
            <a:ext cx="5622134" cy="215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81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E56DBC-DB3B-864C-B1DC-CA4A277B8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998" y="3029198"/>
            <a:ext cx="8280810" cy="368036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F90E1-DABD-5546-A46B-D3D424F04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9196" y="815439"/>
            <a:ext cx="8915400" cy="2355273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well </a:t>
            </a:r>
            <a:r>
              <a:rPr lang="en-US" dirty="0">
                <a:latin typeface="Helvetica" pitchFamily="2" charset="0"/>
              </a:rPr>
              <a:t>defined periphery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variably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wide radiolucent rim </a:t>
            </a:r>
            <a:r>
              <a:rPr lang="en-US" dirty="0">
                <a:effectLst/>
                <a:latin typeface="Helvetica" pitchFamily="2" charset="0"/>
              </a:rPr>
              <a:t>surrounding the radiopaque center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5779865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AAC800-9D67-8040-AEBF-B6A2EE223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725" y="203200"/>
            <a:ext cx="4584700" cy="64516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C3A45-B6BC-CE41-8042-477E73C94B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560" y="779812"/>
            <a:ext cx="5195292" cy="5787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Helvetica" pitchFamily="2" charset="0"/>
              </a:rPr>
              <a:t>internal appearance of PCOD: depending on the degree of maturity </a:t>
            </a:r>
          </a:p>
          <a:p>
            <a:r>
              <a:rPr lang="en-US" dirty="0">
                <a:effectLst/>
                <a:latin typeface="Helvetica" pitchFamily="2" charset="0"/>
              </a:rPr>
              <a:t>early stage, normal bone is resorbed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continuous with the PDL space </a:t>
            </a:r>
            <a:r>
              <a:rPr lang="en-US" dirty="0">
                <a:effectLst/>
                <a:latin typeface="Helvetica" pitchFamily="2" charset="0"/>
              </a:rPr>
              <a:t>(causing loss of the lamina dura)</a:t>
            </a:r>
          </a:p>
          <a:p>
            <a:pPr marL="0" indent="0">
              <a:buNone/>
            </a:pPr>
            <a:endParaRPr lang="en-US" dirty="0">
              <a:latin typeface="Helvetica" pitchFamily="2" charset="0"/>
            </a:endParaRPr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cotton-wool appearance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irregular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amorphous</a:t>
            </a:r>
            <a:r>
              <a:rPr lang="en-US" dirty="0">
                <a:effectLst/>
                <a:latin typeface="Helvetica" pitchFamily="2" charset="0"/>
              </a:rPr>
              <a:t> areas of calcification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swirling pattern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abnormal trabecular patterns seen in fibrous dysplasia</a:t>
            </a:r>
            <a:r>
              <a:rPr lang="fa-IR" dirty="0">
                <a:solidFill>
                  <a:srgbClr val="FF0000"/>
                </a:solidFill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 (granular or ground glass)</a:t>
            </a:r>
            <a:endParaRPr lang="en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204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7C0D0D-533E-6D43-A648-ECD8DD0B9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166" y="1471390"/>
            <a:ext cx="7196667" cy="323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F34E6A-0935-B84B-AE6A-C4C6CBFC0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829" y="4703750"/>
            <a:ext cx="5571688" cy="20058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907C04-B16B-6E4E-9C99-204563CA40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1802" y="1471390"/>
            <a:ext cx="2642810" cy="3232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FFC537-1B1A-2748-9DF6-6D00AD114C0D}"/>
              </a:ext>
            </a:extLst>
          </p:cNvPr>
          <p:cNvSpPr txBox="1"/>
          <p:nvPr/>
        </p:nvSpPr>
        <p:spPr>
          <a:xfrm>
            <a:off x="2243834" y="761985"/>
            <a:ext cx="88009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Occasionally </a:t>
            </a:r>
            <a:r>
              <a:rPr lang="fa-IR" dirty="0">
                <a:effectLst/>
                <a:latin typeface="Helvetica" pitchFamily="2" charset="0"/>
              </a:rPr>
              <a:t>: </a:t>
            </a:r>
            <a:r>
              <a:rPr lang="en-US" dirty="0">
                <a:effectLst/>
                <a:latin typeface="Helvetica" pitchFamily="2" charset="0"/>
              </a:rPr>
              <a:t>a swelling or an area of </a:t>
            </a:r>
            <a:r>
              <a:rPr lang="en-US" dirty="0" err="1">
                <a:effectLst/>
                <a:latin typeface="Helvetica" pitchFamily="2" charset="0"/>
              </a:rPr>
              <a:t>lowgrade</a:t>
            </a:r>
            <a:r>
              <a:rPr lang="en-US" dirty="0">
                <a:effectLst/>
                <a:latin typeface="Helvetica" pitchFamily="2" charset="0"/>
              </a:rPr>
              <a:t>, intermittent, poorly localized pain, especially </a:t>
            </a:r>
            <a:r>
              <a:rPr lang="en-US" dirty="0">
                <a:latin typeface="Helvetica" pitchFamily="2" charset="0"/>
              </a:rPr>
              <a:t>with </a:t>
            </a:r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simple bone cyst (</a:t>
            </a:r>
            <a:r>
              <a:rPr lang="en-US" dirty="0">
                <a:effectLst/>
                <a:latin typeface="Helvetica" pitchFamily="2" charset="0"/>
              </a:rPr>
              <a:t>prominent radiolucent regions </a:t>
            </a:r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)</a:t>
            </a:r>
            <a:endParaRPr lang="en-US" dirty="0">
              <a:effectLst/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871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B494B-FDC5-004F-AA28-69219B6FD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936" y="718622"/>
            <a:ext cx="9939255" cy="129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effectLst/>
                <a:latin typeface="Helvetica" pitchFamily="2" charset="0"/>
              </a:rPr>
              <a:t>In the third and most mature stage: the internal pattern may be completely radiopaque without any obvious pattern..</a:t>
            </a: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9577B6-0BF5-524F-98C3-D47C77F55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264" y="4800591"/>
            <a:ext cx="4273469" cy="19118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307CAC2-51DB-AA4A-8E02-1E7EDECC4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64" t="61584" r="45094" b="16111"/>
          <a:stretch/>
        </p:blipFill>
        <p:spPr>
          <a:xfrm>
            <a:off x="747917" y="1656885"/>
            <a:ext cx="10854274" cy="314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064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2C866-AF83-544A-BBDA-6B39F6324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546265"/>
            <a:ext cx="10320153" cy="2054431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The surface of the expanded bone is not usually fusiform as in fibrous dysplasia but rather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irregular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undulating</a:t>
            </a:r>
            <a:r>
              <a:rPr lang="en-US" dirty="0">
                <a:effectLst/>
                <a:latin typeface="Helvetica" pitchFamily="2" charset="0"/>
              </a:rPr>
              <a:t>. </a:t>
            </a:r>
          </a:p>
          <a:p>
            <a:r>
              <a:rPr lang="en-US" dirty="0">
                <a:effectLst/>
                <a:latin typeface="Helvetica" pitchFamily="2" charset="0"/>
              </a:rPr>
              <a:t>floor of the maxillary sinus superiorly</a:t>
            </a:r>
          </a:p>
          <a:p>
            <a:r>
              <a:rPr lang="en-US" dirty="0">
                <a:effectLst/>
                <a:latin typeface="Helvetica" pitchFamily="2" charset="0"/>
              </a:rPr>
              <a:t>inferior alveolar canal inferiorly</a:t>
            </a:r>
          </a:p>
          <a:p>
            <a:r>
              <a:rPr lang="en-US" b="1" dirty="0" err="1">
                <a:solidFill>
                  <a:srgbClr val="FF0000"/>
                </a:solidFill>
                <a:effectLst/>
                <a:latin typeface="Helvetica" pitchFamily="2" charset="0"/>
              </a:rPr>
              <a:t>Hypercementosis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effectLst/>
                <a:latin typeface="Helvetica" pitchFamily="2" charset="0"/>
              </a:rPr>
              <a:t>(particularly in FCOD</a:t>
            </a:r>
            <a:r>
              <a:rPr lang="en-US" dirty="0">
                <a:latin typeface="Helvetica" pitchFamily="2" charset="0"/>
              </a:rPr>
              <a:t>)</a:t>
            </a:r>
            <a:endParaRPr lang="en-I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1AAF3-949A-9C4B-8229-FE9A1665E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2971" y="3429000"/>
            <a:ext cx="5669029" cy="34295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1BE6949-E8A4-1241-990C-D3395294A31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500" t="9444" r="53438" b="51667"/>
          <a:stretch/>
        </p:blipFill>
        <p:spPr>
          <a:xfrm>
            <a:off x="702191" y="2514765"/>
            <a:ext cx="5820780" cy="438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80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3DC6F-5ACC-2740-9754-CD681CC87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59736"/>
            <a:ext cx="6114431" cy="56342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Differential Interpretation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4C9CB-80D0-704F-B4DF-955D013ED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223158"/>
            <a:ext cx="9191110" cy="5355772"/>
          </a:xfrm>
        </p:spPr>
        <p:txBody>
          <a:bodyPr>
            <a:normAutofit fontScale="25000" lnSpcReduction="20000"/>
          </a:bodyPr>
          <a:lstStyle/>
          <a:p>
            <a:pPr marL="914400" indent="-914400">
              <a:buFont typeface="+mj-lt"/>
              <a:buAutoNum type="arabicPeriod"/>
            </a:pPr>
            <a:endParaRPr lang="en-US" sz="6400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12800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PCOD</a:t>
            </a:r>
          </a:p>
          <a:p>
            <a:pPr marL="914400" indent="-914400">
              <a:buFont typeface="+mj-lt"/>
              <a:buAutoNum type="arabicPeriod"/>
            </a:pPr>
            <a:endParaRPr lang="en-US" sz="6400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Early</a:t>
            </a:r>
            <a:r>
              <a:rPr lang="en-US" sz="6400" dirty="0">
                <a:effectLst/>
                <a:latin typeface="Helvetica" pitchFamily="2" charset="0"/>
              </a:rPr>
              <a:t> lesions of PCOD: </a:t>
            </a: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rarefying osteitis </a:t>
            </a:r>
            <a:r>
              <a:rPr lang="en-US" sz="6400" dirty="0">
                <a:effectLst/>
                <a:latin typeface="Helvetica" pitchFamily="2" charset="0"/>
              </a:rPr>
              <a:t>(</a:t>
            </a:r>
            <a:r>
              <a:rPr lang="en-US" sz="6400" dirty="0">
                <a:latin typeface="Helvetica" pitchFamily="2" charset="0"/>
              </a:rPr>
              <a:t>testing of the vitality</a:t>
            </a:r>
            <a:r>
              <a:rPr lang="en-US" sz="6400" dirty="0">
                <a:effectLst/>
                <a:latin typeface="Helvetica" pitchFamily="2" charset="0"/>
              </a:rPr>
              <a:t>)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6400" dirty="0">
                <a:latin typeface="Helvetica" pitchFamily="2" charset="0"/>
              </a:rPr>
              <a:t>solitary, mature lesion of PCOD/ periapical : </a:t>
            </a:r>
            <a:r>
              <a:rPr lang="en-US" sz="6400" dirty="0">
                <a:solidFill>
                  <a:srgbClr val="FF0000"/>
                </a:solidFill>
                <a:latin typeface="Helvetica" pitchFamily="2" charset="0"/>
              </a:rPr>
              <a:t>Cementoblastoma </a:t>
            </a:r>
            <a:r>
              <a:rPr lang="en-US" sz="6400" dirty="0">
                <a:solidFill>
                  <a:schemeClr val="tx1"/>
                </a:solidFill>
                <a:latin typeface="Helvetica" pitchFamily="2" charset="0"/>
              </a:rPr>
              <a:t>(attached to the root/ </a:t>
            </a:r>
            <a:r>
              <a:rPr lang="en-US" sz="6400" dirty="0">
                <a:solidFill>
                  <a:schemeClr val="tx1"/>
                </a:solidFill>
                <a:effectLst/>
                <a:latin typeface="Helvetica" pitchFamily="2" charset="0"/>
              </a:rPr>
              <a:t> radiating </a:t>
            </a:r>
            <a:r>
              <a:rPr lang="en-US" sz="6400" dirty="0">
                <a:solidFill>
                  <a:schemeClr val="tx1"/>
                </a:solidFill>
                <a:latin typeface="Helvetica" pitchFamily="2" charset="0"/>
              </a:rPr>
              <a:t>pattern/ concentric Expansion / clinical symptoms) 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Odontoma</a:t>
            </a:r>
            <a:r>
              <a:rPr lang="en-US" sz="6400" dirty="0">
                <a:effectLst/>
                <a:latin typeface="Helvetica" pitchFamily="2" charset="0"/>
              </a:rPr>
              <a:t> (occlusal to a tooth and identification of enamel / peripheral cortex)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dense bone island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6400" dirty="0" err="1">
                <a:solidFill>
                  <a:srgbClr val="FF0000"/>
                </a:solidFill>
                <a:effectLst/>
                <a:latin typeface="Helvetica" pitchFamily="2" charset="0"/>
              </a:rPr>
              <a:t>cemento</a:t>
            </a: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-ossifying fibroma </a:t>
            </a:r>
          </a:p>
          <a:p>
            <a:pPr marL="914400" indent="-914400">
              <a:buFont typeface="+mj-lt"/>
              <a:buAutoNum type="arabicPeriod"/>
            </a:pPr>
            <a:endParaRPr lang="en-US" sz="6400" dirty="0">
              <a:solidFill>
                <a:srgbClr val="FF0000"/>
              </a:solidFill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128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FCOD</a:t>
            </a:r>
          </a:p>
          <a:p>
            <a:pPr marL="1143000" indent="-1143000">
              <a:buFont typeface="+mj-lt"/>
              <a:buAutoNum type="arabicPeriod"/>
            </a:pPr>
            <a:r>
              <a:rPr lang="en-US" sz="6400" dirty="0">
                <a:solidFill>
                  <a:srgbClr val="FF0000"/>
                </a:solidFill>
                <a:effectLst/>
                <a:latin typeface="Helvetica" pitchFamily="2" charset="0"/>
              </a:rPr>
              <a:t>Paget disease </a:t>
            </a:r>
            <a:r>
              <a:rPr lang="en-US" sz="6400" dirty="0">
                <a:effectLst/>
                <a:latin typeface="Helvetica" pitchFamily="2" charset="0"/>
              </a:rPr>
              <a:t>(cottonwool radiopaque / associated hypercementosis</a:t>
            </a:r>
            <a:r>
              <a:rPr lang="en-US" sz="6400" dirty="0">
                <a:latin typeface="Helvetica" pitchFamily="2" charset="0"/>
              </a:rPr>
              <a:t>):  entire mandible / </a:t>
            </a:r>
            <a:r>
              <a:rPr lang="en-US" sz="6400" dirty="0">
                <a:effectLst/>
                <a:latin typeface="Helvetica" pitchFamily="2" charset="0"/>
              </a:rPr>
              <a:t>polyostotic</a:t>
            </a:r>
          </a:p>
          <a:p>
            <a:pPr marL="1143000" indent="-1143000">
              <a:buFont typeface="+mj-lt"/>
              <a:buAutoNum type="arabicPeriod"/>
            </a:pPr>
            <a:r>
              <a:rPr lang="en-US" sz="6400" dirty="0">
                <a:solidFill>
                  <a:srgbClr val="FF0000"/>
                </a:solidFill>
                <a:latin typeface="Helvetica" pitchFamily="2" charset="0"/>
              </a:rPr>
              <a:t>Osteomyelitis</a:t>
            </a:r>
            <a:r>
              <a:rPr lang="en-US" sz="6400" dirty="0">
                <a:latin typeface="Helvetica" pitchFamily="2" charset="0"/>
              </a:rPr>
              <a:t> (sclerosis develop </a:t>
            </a:r>
            <a:r>
              <a:rPr lang="en-US" sz="6400" dirty="0">
                <a:effectLst/>
                <a:latin typeface="Helvetica" pitchFamily="2" charset="0"/>
              </a:rPr>
              <a:t>similar to the </a:t>
            </a:r>
            <a:r>
              <a:rPr lang="en-US" sz="6400" dirty="0" err="1">
                <a:effectLst/>
                <a:latin typeface="Helvetica" pitchFamily="2" charset="0"/>
              </a:rPr>
              <a:t>sequestra</a:t>
            </a:r>
            <a:r>
              <a:rPr lang="en-US" sz="6400" dirty="0">
                <a:effectLst/>
                <a:latin typeface="Helvetica" pitchFamily="2" charset="0"/>
              </a:rPr>
              <a:t>)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6842974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208F8-DBBA-FE4E-BC6F-FB616BABD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66FDFEC-1439-6F40-84BA-AF955B327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1636" y="133996"/>
            <a:ext cx="4118754" cy="659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56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0F6F50-B512-514F-AF40-DBA0F99BDE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44828" y="3645988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Metabolic Bone Abnormalities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CD285D1-6166-B444-8178-982B6ADE91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21889821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7551-23D0-0241-98C2-E2955E0A7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6031" y="754738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2.Fibrous Dysplasia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8FC-DCB1-1945-A9CE-05D4AB49C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650670"/>
            <a:ext cx="8915400" cy="4678878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 numerous short, irregularly shaped trabeculae of woven bone</a:t>
            </a:r>
          </a:p>
          <a:p>
            <a:r>
              <a:rPr lang="en-US" dirty="0">
                <a:effectLst/>
                <a:latin typeface="Helvetica" pitchFamily="2" charset="0"/>
              </a:rPr>
              <a:t>oriented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randomly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Unilaterally (</a:t>
            </a:r>
            <a:r>
              <a:rPr lang="en-US" dirty="0">
                <a:effectLst/>
                <a:latin typeface="Helvetica" pitchFamily="2" charset="0"/>
              </a:rPr>
              <a:t>maxilla /posterior regions</a:t>
            </a:r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)</a:t>
            </a:r>
          </a:p>
          <a:p>
            <a:r>
              <a:rPr lang="en-US" dirty="0">
                <a:latin typeface="Helvetica" pitchFamily="2" charset="0"/>
              </a:rPr>
              <a:t>70% </a:t>
            </a:r>
            <a:r>
              <a:rPr lang="en-US" dirty="0">
                <a:effectLst/>
                <a:latin typeface="Helvetica" pitchFamily="2" charset="0"/>
              </a:rPr>
              <a:t>monostotic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Polyostotic (multiple bones are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affected in children younger than 10 years):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Jaffe type</a:t>
            </a:r>
            <a:r>
              <a:rPr lang="en-US" dirty="0">
                <a:latin typeface="Helvetica" pitchFamily="2" charset="0"/>
              </a:rPr>
              <a:t>: Cutaneous pigmentation </a:t>
            </a:r>
            <a:r>
              <a:rPr lang="en-US" dirty="0">
                <a:effectLst/>
                <a:latin typeface="Helvetica" pitchFamily="2" charset="0"/>
              </a:rPr>
              <a:t>(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café au lait spots</a:t>
            </a:r>
            <a:r>
              <a:rPr lang="en-US" dirty="0">
                <a:effectLst/>
                <a:latin typeface="Helvetica" pitchFamily="2" charset="0"/>
              </a:rPr>
              <a:t>) </a:t>
            </a:r>
          </a:p>
          <a:p>
            <a:pPr>
              <a:buFont typeface="+mj-lt"/>
              <a:buAutoNum type="arabicPeriod"/>
            </a:pP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McCune-Albright syndrome</a:t>
            </a:r>
            <a:r>
              <a:rPr lang="en-US" dirty="0">
                <a:latin typeface="Helvetica" pitchFamily="2" charset="0"/>
              </a:rPr>
              <a:t>: </a:t>
            </a:r>
            <a:r>
              <a:rPr lang="en-US" dirty="0">
                <a:effectLst/>
                <a:latin typeface="Helvetica" pitchFamily="2" charset="0"/>
              </a:rPr>
              <a:t>café au lait spots and endocrine hyperfunction abnormalities (</a:t>
            </a:r>
            <a:r>
              <a:rPr lang="en-US" dirty="0">
                <a:latin typeface="Helvetica" pitchFamily="2" charset="0"/>
              </a:rPr>
              <a:t>affects females almost exclusively)</a:t>
            </a:r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28754790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E3F5D-B375-5D48-B305-75C102E4C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33321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0BB9B-4A7B-184A-8DC5-385E4FC60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1066" y="1273766"/>
            <a:ext cx="8911687" cy="1622388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The periphery of fibrous dysplasia lesions is most commonly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poorly defined</a:t>
            </a:r>
            <a:r>
              <a:rPr lang="en-US" dirty="0">
                <a:effectLst/>
                <a:latin typeface="Helvetica" pitchFamily="2" charset="0"/>
              </a:rPr>
              <a:t>, with a gradual and broad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transition</a:t>
            </a:r>
            <a:r>
              <a:rPr lang="en-US" dirty="0">
                <a:effectLst/>
                <a:latin typeface="Helvetica" pitchFamily="2" charset="0"/>
              </a:rPr>
              <a:t> between the dysplastic and normal bone.(</a:t>
            </a:r>
            <a:r>
              <a:rPr lang="en-US" b="1" dirty="0">
                <a:solidFill>
                  <a:srgbClr val="FF0000"/>
                </a:solidFill>
                <a:latin typeface="Helvetica" pitchFamily="2" charset="0"/>
              </a:rPr>
              <a:t>blending</a:t>
            </a:r>
            <a:r>
              <a:rPr lang="en-US" dirty="0">
                <a:effectLst/>
                <a:latin typeface="Helvetica" pitchFamily="2" charset="0"/>
              </a:rPr>
              <a:t>) </a:t>
            </a:r>
          </a:p>
          <a:p>
            <a:r>
              <a:rPr lang="en-US" dirty="0">
                <a:effectLst/>
                <a:latin typeface="Helvetica" pitchFamily="2" charset="0"/>
              </a:rPr>
              <a:t>Occasionally</a:t>
            </a:r>
            <a:r>
              <a:rPr lang="en-US" dirty="0">
                <a:latin typeface="Helvetica" pitchFamily="2" charset="0"/>
              </a:rPr>
              <a:t>: better defined and even corticated, especially in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young lesions</a:t>
            </a:r>
            <a:endParaRPr lang="en-IR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E5AC3-40BD-764C-958C-AFC90BACF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049" y="3096491"/>
            <a:ext cx="6137564" cy="34165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FFA9E4-D106-7548-9560-59E48313A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587" y="2811483"/>
            <a:ext cx="4153500" cy="398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222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41ACDF-CD81-7C41-A80D-B14E2A232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1199" y="300227"/>
            <a:ext cx="4665228" cy="1855461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effectLst/>
                <a:latin typeface="Helvetica" pitchFamily="2" charset="0"/>
              </a:rPr>
              <a:t>Internal structure</a:t>
            </a:r>
            <a:r>
              <a:rPr lang="en-US" dirty="0">
                <a:latin typeface="Helvetica" pitchFamily="2" charset="0"/>
              </a:rPr>
              <a:t>: vary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Early lesions may be more radiolucent </a:t>
            </a:r>
          </a:p>
          <a:p>
            <a:r>
              <a:rPr lang="en-US" dirty="0">
                <a:effectLst/>
                <a:latin typeface="Helvetica" pitchFamily="2" charset="0"/>
              </a:rPr>
              <a:t>maxilla and skull base</a:t>
            </a:r>
            <a:r>
              <a:rPr lang="en-US" dirty="0">
                <a:latin typeface="Helvetica" pitchFamily="2" charset="0"/>
              </a:rPr>
              <a:t>: more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homogeneous</a:t>
            </a:r>
            <a:r>
              <a:rPr lang="en-US" dirty="0">
                <a:latin typeface="Helvetica" pitchFamily="2" charset="0"/>
              </a:rPr>
              <a:t>/ more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radiopaque</a:t>
            </a:r>
          </a:p>
          <a:p>
            <a:r>
              <a:rPr lang="en-US" dirty="0">
                <a:effectLst/>
                <a:latin typeface="Helvetica" pitchFamily="2" charset="0"/>
              </a:rPr>
              <a:t>Mandible</a:t>
            </a:r>
            <a:r>
              <a:rPr lang="en-US" dirty="0">
                <a:latin typeface="Helvetica" pitchFamily="2" charset="0"/>
              </a:rPr>
              <a:t>:</a:t>
            </a:r>
            <a:r>
              <a:rPr lang="en-US" dirty="0">
                <a:effectLst/>
                <a:latin typeface="Helvetica" pitchFamily="2" charset="0"/>
              </a:rPr>
              <a:t> more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heterogeneous</a:t>
            </a:r>
            <a:r>
              <a:rPr lang="en-US" dirty="0">
                <a:effectLst/>
                <a:latin typeface="Helvetica" pitchFamily="2" charset="0"/>
              </a:rPr>
              <a:t>/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granular</a:t>
            </a:r>
            <a:r>
              <a:rPr lang="en-US" dirty="0">
                <a:effectLst/>
                <a:latin typeface="Helvetica" pitchFamily="2" charset="0"/>
              </a:rPr>
              <a:t> internal septa (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multilocular</a:t>
            </a:r>
            <a:r>
              <a:rPr lang="en-US" dirty="0">
                <a:effectLst/>
                <a:latin typeface="Helvetica" pitchFamily="2" charset="0"/>
              </a:rPr>
              <a:t>)</a:t>
            </a:r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F9050B-2592-F048-819E-D867EBEA3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427" y="2"/>
            <a:ext cx="4952010" cy="18554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4DF785-E82D-3248-A70C-1EC0E6F37767}"/>
              </a:ext>
            </a:extLst>
          </p:cNvPr>
          <p:cNvSpPr txBox="1"/>
          <p:nvPr/>
        </p:nvSpPr>
        <p:spPr>
          <a:xfrm>
            <a:off x="1243584" y="2662283"/>
            <a:ext cx="5871509" cy="3341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granular</a:t>
            </a:r>
            <a:r>
              <a:rPr lang="en-US" dirty="0">
                <a:effectLst/>
                <a:latin typeface="Helvetica" pitchFamily="2" charset="0"/>
              </a:rPr>
              <a:t> or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ground-glass</a:t>
            </a:r>
            <a:r>
              <a:rPr lang="en-US" dirty="0">
                <a:latin typeface="Helvetica" pitchFamily="2" charset="0"/>
              </a:rPr>
              <a:t> (sand-blasted or etched glass) </a:t>
            </a:r>
            <a:endParaRPr lang="en-US" dirty="0">
              <a:effectLst/>
              <a:latin typeface="Helvetica" pitchFamily="2" charset="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sz="1600" dirty="0" err="1">
                <a:solidFill>
                  <a:srgbClr val="FF0000"/>
                </a:solidFill>
                <a:latin typeface="Helvetica" pitchFamily="2" charset="0"/>
              </a:rPr>
              <a:t>peau</a:t>
            </a:r>
            <a:r>
              <a:rPr lang="en-US" sz="1600" dirty="0">
                <a:solidFill>
                  <a:srgbClr val="FF0000"/>
                </a:solidFill>
                <a:latin typeface="Helvetica" pitchFamily="2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Helvetica" pitchFamily="2" charset="0"/>
              </a:rPr>
              <a:t>d'orange</a:t>
            </a:r>
            <a:endParaRPr lang="en-US" sz="1600" dirty="0">
              <a:solidFill>
                <a:srgbClr val="FF0000"/>
              </a:solidFill>
              <a:latin typeface="Helvetica" pitchFamily="2" charset="0"/>
            </a:endParaRP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wispy</a:t>
            </a:r>
            <a:r>
              <a:rPr lang="en-US" dirty="0">
                <a:latin typeface="Helvetica" pitchFamily="2" charset="0"/>
              </a:rPr>
              <a:t> arrangement (loose to dense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cotton</a:t>
            </a:r>
            <a:r>
              <a:rPr lang="en-US" dirty="0">
                <a:latin typeface="Helvetica" pitchFamily="2" charset="0"/>
              </a:rPr>
              <a:t>)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swirling</a:t>
            </a:r>
            <a:r>
              <a:rPr lang="en-US" dirty="0">
                <a:latin typeface="Helvetica" pitchFamily="2" charset="0"/>
              </a:rPr>
              <a:t> pattern similar to a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fingerprint</a:t>
            </a:r>
            <a:r>
              <a:rPr lang="en-US" dirty="0">
                <a:latin typeface="Helvetica" pitchFamily="2" charset="0"/>
              </a:rPr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(distinctive characteristic )</a:t>
            </a:r>
            <a:endParaRPr lang="en-US" b="1" dirty="0">
              <a:solidFill>
                <a:schemeClr val="accent1">
                  <a:lumMod val="75000"/>
                </a:schemeClr>
              </a:solidFill>
              <a:effectLst/>
              <a:latin typeface="Helvetica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9D5AA-2869-EC4F-9DD3-9BC922296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991" y="1867663"/>
            <a:ext cx="4952010" cy="50025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DA6495-A4F2-5347-B06B-D1A586026D2E}"/>
              </a:ext>
            </a:extLst>
          </p:cNvPr>
          <p:cNvSpPr txBox="1"/>
          <p:nvPr/>
        </p:nvSpPr>
        <p:spPr>
          <a:xfrm>
            <a:off x="855023" y="4441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R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8408CC2-C86B-AF4D-823A-3425D68DF2B8}"/>
              </a:ext>
            </a:extLst>
          </p:cNvPr>
          <p:cNvCxnSpPr>
            <a:cxnSpLocks/>
          </p:cNvCxnSpPr>
          <p:nvPr/>
        </p:nvCxnSpPr>
        <p:spPr>
          <a:xfrm>
            <a:off x="1537428" y="2318766"/>
            <a:ext cx="4767736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3754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36A71E-2867-7944-9F22-CABDEB14F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890649"/>
            <a:ext cx="5486895" cy="5771408"/>
          </a:xfrm>
        </p:spPr>
        <p:txBody>
          <a:bodyPr>
            <a:normAutofit fontScale="92500" lnSpcReduction="20000"/>
          </a:bodyPr>
          <a:lstStyle/>
          <a:p>
            <a:r>
              <a:rPr lang="en-US" sz="1600" dirty="0">
                <a:effectLst/>
                <a:latin typeface="Helvetica" pitchFamily="2" charset="0"/>
              </a:rPr>
              <a:t>Occasionally in mature lesions :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simple bone cysts</a:t>
            </a:r>
          </a:p>
          <a:p>
            <a:endParaRPr lang="en-IR" sz="1600" dirty="0"/>
          </a:p>
          <a:p>
            <a:pPr marL="0" indent="0">
              <a:buNone/>
            </a:pPr>
            <a:endParaRPr lang="en-IR" sz="1600" dirty="0"/>
          </a:p>
          <a:p>
            <a:pPr marL="0" indent="0">
              <a:buNone/>
            </a:pPr>
            <a:endParaRPr lang="en-IR" sz="1600" dirty="0"/>
          </a:p>
          <a:p>
            <a:r>
              <a:rPr lang="en-US" sz="1600" dirty="0">
                <a:effectLst/>
                <a:latin typeface="Helvetica" pitchFamily="2" charset="0"/>
              </a:rPr>
              <a:t>increases in size &gt;&gt;&gt; expansion/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maintenance</a:t>
            </a:r>
            <a:r>
              <a:rPr lang="en-US" sz="1600" dirty="0">
                <a:effectLst/>
                <a:latin typeface="Helvetica" pitchFamily="2" charset="0"/>
              </a:rPr>
              <a:t> of a thinned cortex </a:t>
            </a:r>
          </a:p>
          <a:p>
            <a:r>
              <a:rPr lang="en-US" sz="1600" dirty="0">
                <a:effectLst/>
                <a:latin typeface="Helvetica" pitchFamily="2" charset="0"/>
              </a:rPr>
              <a:t>Exp Mandible: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fusiform</a:t>
            </a:r>
          </a:p>
          <a:p>
            <a:endParaRPr lang="en-US" sz="1600" dirty="0">
              <a:latin typeface="Helvetica" pitchFamily="2" charset="0"/>
            </a:endParaRPr>
          </a:p>
          <a:p>
            <a:endParaRPr lang="en-US" sz="1600" dirty="0">
              <a:latin typeface="Helvetica" pitchFamily="2" charset="0"/>
            </a:endParaRPr>
          </a:p>
          <a:p>
            <a:endParaRPr lang="en-US" sz="1600" dirty="0">
              <a:latin typeface="Helvetica" pitchFamily="2" charset="0"/>
            </a:endParaRPr>
          </a:p>
          <a:p>
            <a:endParaRPr lang="en-US" sz="1600" dirty="0"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in maxilla: displace the cortical borders of the maxillary sinus, reducing the size of the air </a:t>
            </a:r>
            <a:r>
              <a:rPr lang="en-US" sz="1600" dirty="0">
                <a:latin typeface="Helvetica" pitchFamily="2" charset="0"/>
              </a:rPr>
              <a:t>cavity. 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rPr>
              <a:t>first &gt;&gt;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 lateral wall 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last region &gt;&gt;&gt; most </a:t>
            </a:r>
            <a:r>
              <a:rPr lang="en-US" sz="1600" b="1" dirty="0" err="1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postero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 superior border</a:t>
            </a:r>
          </a:p>
          <a:p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normal anatomic shape </a:t>
            </a:r>
            <a:r>
              <a:rPr lang="en-US" sz="1600" dirty="0">
                <a:effectLst/>
                <a:latin typeface="Helvetica" pitchFamily="2" charset="0"/>
              </a:rPr>
              <a:t>of the antrum</a:t>
            </a:r>
          </a:p>
          <a:p>
            <a:endParaRPr lang="en-US" sz="1600" dirty="0">
              <a:latin typeface="Helvetica" pitchFamily="2" charset="0"/>
            </a:endParaRPr>
          </a:p>
          <a:p>
            <a:r>
              <a:rPr lang="en-US" sz="1600" dirty="0">
                <a:effectLst/>
                <a:latin typeface="Helvetica" pitchFamily="2" charset="0"/>
              </a:rPr>
              <a:t>inferior to the inferior alveolar canal &gt;&gt;&gt; displace the canal in </a:t>
            </a:r>
            <a:r>
              <a:rPr lang="en-US" sz="1600" dirty="0">
                <a:solidFill>
                  <a:srgbClr val="FF0000"/>
                </a:solidFill>
                <a:effectLst/>
                <a:latin typeface="Helvetica" pitchFamily="2" charset="0"/>
              </a:rPr>
              <a:t>a superior direction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C01676-B084-E74C-972F-0E27D4D99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1225" y="35438"/>
            <a:ext cx="5106390" cy="23372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401A1E-B71C-0942-8F8B-FB44DC81E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296" y="2357307"/>
            <a:ext cx="2646156" cy="21433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3DEC45-3C51-2F47-9768-7A648168B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192" y="4377951"/>
            <a:ext cx="4817423" cy="235955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7BA0C0-FDA0-0647-87A3-6E3DB679F693}"/>
              </a:ext>
            </a:extLst>
          </p:cNvPr>
          <p:cNvCxnSpPr>
            <a:cxnSpLocks/>
          </p:cNvCxnSpPr>
          <p:nvPr/>
        </p:nvCxnSpPr>
        <p:spPr>
          <a:xfrm flipH="1">
            <a:off x="1793174" y="2078182"/>
            <a:ext cx="481489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2B8A7AA-DD19-F043-BE16-F58A99B2D17F}"/>
              </a:ext>
            </a:extLst>
          </p:cNvPr>
          <p:cNvCxnSpPr>
            <a:cxnSpLocks/>
          </p:cNvCxnSpPr>
          <p:nvPr/>
        </p:nvCxnSpPr>
        <p:spPr>
          <a:xfrm flipH="1">
            <a:off x="1757548" y="4132613"/>
            <a:ext cx="536764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6662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F2620-29A8-2A4E-922D-5704BA949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405" y="695362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Helvetica" pitchFamily="2" charset="0"/>
              </a:rPr>
              <a:t>Effects on adjacent teeth: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4FA62A-1DD2-5144-B697-5A1D9EE9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without affecting the dentition</a:t>
            </a:r>
          </a:p>
          <a:p>
            <a:r>
              <a:rPr lang="en-US" dirty="0">
                <a:effectLst/>
                <a:latin typeface="Helvetica" pitchFamily="2" charset="0"/>
              </a:rPr>
              <a:t> a distinct lamina dura disappears </a:t>
            </a:r>
          </a:p>
          <a:p>
            <a:r>
              <a:rPr lang="en-US" dirty="0">
                <a:effectLst/>
                <a:latin typeface="Helvetica" pitchFamily="2" charset="0"/>
              </a:rPr>
              <a:t>the PDL space may appear to be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narrow</a:t>
            </a:r>
          </a:p>
          <a:p>
            <a:r>
              <a:rPr lang="en-US" dirty="0">
                <a:effectLst/>
                <a:latin typeface="Helvetica" pitchFamily="2" charset="0"/>
              </a:rPr>
              <a:t>can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displace</a:t>
            </a:r>
            <a:r>
              <a:rPr lang="en-US" dirty="0">
                <a:effectLst/>
                <a:latin typeface="Helvetica" pitchFamily="2" charset="0"/>
              </a:rPr>
              <a:t> teeth or interfere with normal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eruption</a:t>
            </a:r>
          </a:p>
          <a:p>
            <a:r>
              <a:rPr lang="en-US" dirty="0">
                <a:effectLst/>
                <a:latin typeface="Helvetica" pitchFamily="2" charset="0"/>
              </a:rPr>
              <a:t>In rare cases, some root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resorption</a:t>
            </a:r>
            <a:r>
              <a:rPr lang="en-US" dirty="0">
                <a:effectLst/>
                <a:latin typeface="Helvetica" pitchFamily="2" charset="0"/>
              </a:rPr>
              <a:t> or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hypercementosis</a:t>
            </a:r>
            <a:r>
              <a:rPr lang="en-US" dirty="0">
                <a:effectLst/>
                <a:latin typeface="Helvetica" pitchFamily="2" charset="0"/>
              </a:rPr>
              <a:t> may occur.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34307218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CB39A-ED61-A94D-8516-F632B5387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2904" y="695362"/>
            <a:ext cx="8911687" cy="1280890"/>
          </a:xfrm>
        </p:spPr>
        <p:txBody>
          <a:bodyPr/>
          <a:lstStyle/>
          <a:p>
            <a:r>
              <a:rPr lang="en-US" sz="3200" dirty="0">
                <a:solidFill>
                  <a:schemeClr val="accent1">
                    <a:lumMod val="75000"/>
                  </a:schemeClr>
                </a:solidFill>
                <a:effectLst/>
                <a:latin typeface="Helvetica" pitchFamily="2" charset="0"/>
              </a:rPr>
              <a:t>Differential Interpretation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788B6-2B4C-5342-AE3A-1C4BE6A4E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9433" y="1330037"/>
            <a:ext cx="9844644" cy="5196052"/>
          </a:xfrm>
        </p:spPr>
        <p:txBody>
          <a:bodyPr>
            <a:normAutofit fontScale="92500" lnSpcReduction="10000"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The ground-glass appearance is often seen where there has been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healing </a:t>
            </a:r>
            <a:r>
              <a:rPr lang="en-US" dirty="0">
                <a:effectLst/>
                <a:latin typeface="Helvetica" pitchFamily="2" charset="0"/>
              </a:rPr>
              <a:t>by secondary </a:t>
            </a:r>
            <a:r>
              <a:rPr lang="en-US" dirty="0">
                <a:latin typeface="Helvetica" pitchFamily="2" charset="0"/>
              </a:rPr>
              <a:t>intention (following tooth extraction/ orthograde endodontic treatment of a lesion of rarefying osteitis)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PCOD: </a:t>
            </a:r>
            <a:r>
              <a:rPr lang="en-US" dirty="0">
                <a:latin typeface="Helvetica" pitchFamily="2" charset="0"/>
              </a:rPr>
              <a:t>multifocal and bilateral / periapical area/ older age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Healing of a simple bone cyst</a:t>
            </a:r>
            <a:r>
              <a:rPr lang="en-US" dirty="0">
                <a:effectLst/>
                <a:latin typeface="Helvetica" pitchFamily="2" charset="0"/>
              </a:rPr>
              <a:t> (histopathologic and radiologic appearances)  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Metabolic bone diseases such as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hyperparathyroidism (</a:t>
            </a:r>
            <a:r>
              <a:rPr lang="en-US" dirty="0" err="1">
                <a:latin typeface="Helvetica" pitchFamily="2" charset="0"/>
              </a:rPr>
              <a:t>groundglass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)</a:t>
            </a:r>
            <a:r>
              <a:rPr lang="en-US" dirty="0">
                <a:effectLst/>
                <a:latin typeface="Helvetica" pitchFamily="2" charset="0"/>
              </a:rPr>
              <a:t> : bilateral and polyostotic no expansion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Paget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disease : </a:t>
            </a:r>
            <a:r>
              <a:rPr lang="en-US" dirty="0">
                <a:latin typeface="Helvetica" pitchFamily="2" charset="0"/>
              </a:rPr>
              <a:t>cotton-wool type bilateral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 </a:t>
            </a:r>
            <a:r>
              <a:rPr lang="en-US" dirty="0">
                <a:latin typeface="Helvetica" pitchFamily="2" charset="0"/>
              </a:rPr>
              <a:t>expansion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osteomyelitis</a:t>
            </a:r>
            <a:r>
              <a:rPr lang="en-US" dirty="0">
                <a:latin typeface="Helvetica" pitchFamily="2" charset="0"/>
              </a:rPr>
              <a:t>:  generate bone surface of the periosteum (lamellar) / </a:t>
            </a:r>
            <a:r>
              <a:rPr lang="en-US" dirty="0" err="1">
                <a:latin typeface="Helvetica" pitchFamily="2" charset="0"/>
              </a:rPr>
              <a:t>sequestra</a:t>
            </a:r>
            <a:endParaRPr lang="en-US" dirty="0"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Osteosarcoma</a:t>
            </a:r>
            <a:r>
              <a:rPr lang="en-US" dirty="0">
                <a:effectLst/>
                <a:latin typeface="Helvetica" pitchFamily="2" charset="0"/>
              </a:rPr>
              <a:t>: more aggressive radiologic features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ossifying fibroma of the maxilla (juvenile type) </a:t>
            </a:r>
            <a:r>
              <a:rPr lang="en-US" dirty="0">
                <a:effectLst/>
                <a:latin typeface="Helvetica" pitchFamily="2" charset="0"/>
              </a:rPr>
              <a:t>:concentric / the teeth are displaced from a specific </a:t>
            </a:r>
            <a:r>
              <a:rPr lang="en-US" dirty="0">
                <a:latin typeface="Helvetica" pitchFamily="2" charset="0"/>
              </a:rPr>
              <a:t>epicenter/  convex pattern of expansion of the antral </a:t>
            </a:r>
            <a:r>
              <a:rPr lang="en-US" dirty="0" err="1">
                <a:latin typeface="Helvetica" pitchFamily="2" charset="0"/>
              </a:rPr>
              <a:t>wal</a:t>
            </a:r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Of paramount importance is the differentiation of </a:t>
            </a:r>
            <a:r>
              <a:rPr lang="en-US" sz="2100" b="1" u="sng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osteomyelitis, </a:t>
            </a:r>
            <a:r>
              <a:rPr lang="en-US" sz="2100" b="1" u="sng" dirty="0" err="1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cemento</a:t>
            </a:r>
            <a:r>
              <a:rPr lang="en-US" sz="2100" b="1" u="sng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-ossifying fibroma, and osteosarcoma </a:t>
            </a:r>
            <a:r>
              <a:rPr lang="en-US" dirty="0">
                <a:effectLst/>
                <a:latin typeface="Helvetica" pitchFamily="2" charset="0"/>
              </a:rPr>
              <a:t>from fibrous dysplasia. Although these four entities can have very similar histopathologic and radiologic appearances.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7474556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F2F30-174D-0240-AF36-4408C7122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7902" y="719113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3.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 Paget Disease of Bone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ADABE-8632-4044-B615-79BD6E10C9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27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chemeClr val="accent1"/>
                </a:solidFill>
                <a:effectLst/>
                <a:latin typeface="Helvetica" pitchFamily="2" charset="0"/>
              </a:rPr>
              <a:t>osteitis deformans</a:t>
            </a:r>
          </a:p>
          <a:p>
            <a:r>
              <a:rPr lang="en-US" dirty="0">
                <a:effectLst/>
                <a:latin typeface="Helvetica" pitchFamily="2" charset="0"/>
              </a:rPr>
              <a:t> may involve many </a:t>
            </a:r>
            <a:r>
              <a:rPr lang="en-US" dirty="0">
                <a:latin typeface="Helvetica" pitchFamily="2" charset="0"/>
              </a:rPr>
              <a:t>bones /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not</a:t>
            </a:r>
            <a:r>
              <a:rPr lang="en-US" dirty="0">
                <a:latin typeface="Helvetica" pitchFamily="2" charset="0"/>
              </a:rPr>
              <a:t> a generalized skeletal disease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Men /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maxilla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latin typeface="Helvetica" pitchFamily="2" charset="0"/>
              </a:rPr>
              <a:t>/ bilateral</a:t>
            </a:r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infrequently in the jaws</a:t>
            </a:r>
            <a:endParaRPr lang="en-US" dirty="0"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enlargement of the skull and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jaws &gt;&gt;&gt; tight</a:t>
            </a:r>
            <a:r>
              <a:rPr lang="en-US" dirty="0">
                <a:latin typeface="Helvetica" pitchFamily="2" charset="0"/>
              </a:rPr>
              <a:t> or may fit poorly in edentulous patients dentures</a:t>
            </a:r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tooth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movement</a:t>
            </a:r>
            <a:r>
              <a:rPr lang="en-US" dirty="0">
                <a:effectLst/>
                <a:latin typeface="Helvetica" pitchFamily="2" charset="0"/>
              </a:rPr>
              <a:t>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diastema</a:t>
            </a:r>
            <a:r>
              <a:rPr lang="en-US" dirty="0">
                <a:effectLst/>
                <a:latin typeface="Helvetica" pitchFamily="2" charset="0"/>
              </a:rPr>
              <a:t>,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malocclusion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elevated levels of serum alkaline phosphatase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1411037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A6504-48F4-CD49-9679-AD1B093EC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683487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  <a:t>Imaging Features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  <a:latin typeface="Helvetica" pitchFamily="2" charset="0"/>
              </a:rPr>
            </a:br>
            <a:endParaRPr lang="en-I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38E5B-E264-DE4F-B539-840871D15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299" y="2088737"/>
            <a:ext cx="7932924" cy="3777622"/>
          </a:xfrm>
        </p:spPr>
        <p:txBody>
          <a:bodyPr>
            <a:normAutofit/>
          </a:bodyPr>
          <a:lstStyle/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D3FA48-D77A-C64E-A344-D075236A1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220" y="2088737"/>
            <a:ext cx="4495226" cy="35498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AE372D-D5EE-A144-A381-6BD3BCF03D67}"/>
              </a:ext>
            </a:extLst>
          </p:cNvPr>
          <p:cNvSpPr txBox="1"/>
          <p:nvPr/>
        </p:nvSpPr>
        <p:spPr>
          <a:xfrm>
            <a:off x="7172696" y="64958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AEEBDF-C025-2D46-BD9F-5333C336B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740" y="1"/>
            <a:ext cx="3583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692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F3CF7-7A74-F341-B86D-FA590429E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0632" y="344384"/>
            <a:ext cx="8915400" cy="4049486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effectLst/>
                <a:latin typeface="Helvetica" pitchFamily="2" charset="0"/>
              </a:rPr>
              <a:t>internal appearance : depends on the developmental stage of the disease</a:t>
            </a:r>
          </a:p>
          <a:p>
            <a:r>
              <a:rPr lang="en-US" dirty="0">
                <a:effectLst/>
                <a:latin typeface="Helvetica" pitchFamily="2" charset="0"/>
              </a:rPr>
              <a:t>overall density of the jaws :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decrease or increase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1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Three radiographic stages</a:t>
            </a:r>
            <a:r>
              <a:rPr lang="en-US" dirty="0">
                <a:effectLst/>
                <a:latin typeface="Helvetica" pitchFamily="2" charset="0"/>
              </a:rPr>
              <a:t>: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early stage: osteoclastic activity / radiolucent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intermediate stage: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granular</a:t>
            </a:r>
            <a:r>
              <a:rPr lang="en-US" dirty="0">
                <a:effectLst/>
                <a:latin typeface="Helvetica" pitchFamily="2" charset="0"/>
              </a:rPr>
              <a:t> or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ground-glass</a:t>
            </a:r>
            <a:r>
              <a:rPr lang="en-US" dirty="0">
                <a:effectLst/>
                <a:latin typeface="Helvetica" pitchFamily="2" charset="0"/>
              </a:rPr>
              <a:t>–patterned appears within the radiolucent areas</a:t>
            </a:r>
          </a:p>
          <a:p>
            <a:pPr>
              <a:buFont typeface="+mj-lt"/>
              <a:buAutoNum type="arabicPeriod"/>
            </a:pPr>
            <a:r>
              <a:rPr lang="en-US" dirty="0">
                <a:effectLst/>
                <a:latin typeface="Helvetica" pitchFamily="2" charset="0"/>
              </a:rPr>
              <a:t>most mature stage: dense 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radiopaque, </a:t>
            </a:r>
            <a:r>
              <a:rPr lang="en-US" b="1" dirty="0">
                <a:solidFill>
                  <a:srgbClr val="FF0000"/>
                </a:solidFill>
                <a:latin typeface="Helvetica" pitchFamily="2" charset="0"/>
              </a:rPr>
              <a:t>cotton-wool appearance</a:t>
            </a:r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pPr>
              <a:buFont typeface="+mj-lt"/>
              <a:buAutoNum type="arabicPeriod"/>
            </a:pP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Trabeculae: altered in </a:t>
            </a:r>
            <a:r>
              <a:rPr lang="en-US" u="sng" dirty="0">
                <a:solidFill>
                  <a:srgbClr val="FF0000"/>
                </a:solidFill>
                <a:effectLst/>
                <a:latin typeface="Helvetica" pitchFamily="2" charset="0"/>
              </a:rPr>
              <a:t>number and shape </a:t>
            </a:r>
            <a:r>
              <a:rPr lang="en-US" dirty="0">
                <a:effectLst/>
                <a:latin typeface="Helvetica" pitchFamily="2" charset="0"/>
              </a:rPr>
              <a:t>(In the early stage, they are decreased. During the intermediate and late stages, the trabeculae may become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elongated</a:t>
            </a:r>
            <a:r>
              <a:rPr lang="en-US" dirty="0">
                <a:effectLst/>
                <a:latin typeface="Helvetica" pitchFamily="2" charset="0"/>
              </a:rPr>
              <a:t> and align themselves in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linear pattern</a:t>
            </a:r>
            <a:r>
              <a:rPr lang="en-US" dirty="0">
                <a:effectLst/>
                <a:latin typeface="Helvetica" pitchFamily="2" charset="0"/>
              </a:rPr>
              <a:t>—an appearance that is more common in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mandible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CA29E4-B065-C14F-92C3-1AE976BD2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0" y="4301242"/>
            <a:ext cx="5473865" cy="246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575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8E030-90E0-9942-9C52-CBA2A817B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576" y="617046"/>
            <a:ext cx="8915400" cy="298117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always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enlarges</a:t>
            </a:r>
            <a:r>
              <a:rPr lang="en-US" dirty="0">
                <a:effectLst/>
                <a:latin typeface="Helvetica" pitchFamily="2" charset="0"/>
              </a:rPr>
              <a:t> an affected bone (even in the early stage)</a:t>
            </a:r>
          </a:p>
          <a:p>
            <a:r>
              <a:rPr lang="en-US" dirty="0">
                <a:effectLst/>
                <a:latin typeface="Helvetica" pitchFamily="2" charset="0"/>
              </a:rPr>
              <a:t>cortex &gt;&gt;&gt;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thinned</a:t>
            </a:r>
            <a:r>
              <a:rPr lang="en-US" dirty="0">
                <a:effectLst/>
                <a:latin typeface="Helvetica" pitchFamily="2" charset="0"/>
              </a:rPr>
              <a:t> but remains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intact</a:t>
            </a:r>
            <a:endParaRPr lang="en-US" dirty="0">
              <a:solidFill>
                <a:srgbClr val="FF0000"/>
              </a:solidFill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 it may have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laminated</a:t>
            </a:r>
            <a:r>
              <a:rPr lang="en-US" dirty="0">
                <a:effectLst/>
                <a:latin typeface="Helvetica" pitchFamily="2" charset="0"/>
              </a:rPr>
              <a:t> appearance </a:t>
            </a:r>
            <a:r>
              <a:rPr lang="en-US" b="1" dirty="0">
                <a:solidFill>
                  <a:srgbClr val="FF0000"/>
                </a:solidFill>
                <a:effectLst/>
                <a:latin typeface="Helvetica" pitchFamily="2" charset="0"/>
              </a:rPr>
              <a:t>in occlusal images 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Maxilla :involves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sinus floor</a:t>
            </a:r>
            <a:r>
              <a:rPr lang="en-US" dirty="0">
                <a:effectLst/>
                <a:latin typeface="Helvetica" pitchFamily="2" charset="0"/>
              </a:rPr>
              <a:t>. However, the airspace is usually </a:t>
            </a:r>
            <a:r>
              <a:rPr lang="en-US" b="1" u="sng" dirty="0">
                <a:effectLst/>
                <a:latin typeface="Helvetica" pitchFamily="2" charset="0"/>
              </a:rPr>
              <a:t>not diminished </a:t>
            </a:r>
            <a:r>
              <a:rPr lang="en-US" dirty="0">
                <a:effectLst/>
                <a:latin typeface="Helvetica" pitchFamily="2" charset="0"/>
              </a:rPr>
              <a:t>to a great extent. </a:t>
            </a:r>
          </a:p>
          <a:p>
            <a:r>
              <a:rPr lang="en-US" dirty="0" err="1">
                <a:solidFill>
                  <a:srgbClr val="FF0000"/>
                </a:solidFill>
                <a:effectLst/>
                <a:latin typeface="Helvetica" pitchFamily="2" charset="0"/>
              </a:rPr>
              <a:t>Hypercementosis</a:t>
            </a:r>
            <a:r>
              <a:rPr lang="en-US" dirty="0">
                <a:effectLst/>
                <a:latin typeface="Helvetica" pitchFamily="2" charset="0"/>
              </a:rPr>
              <a:t> (exuberant and </a:t>
            </a:r>
            <a:r>
              <a:rPr lang="en-US" dirty="0">
                <a:latin typeface="Helvetica" pitchFamily="2" charset="0"/>
              </a:rPr>
              <a:t>irregular/</a:t>
            </a:r>
            <a:r>
              <a:rPr lang="en-US" u="sng" dirty="0">
                <a:solidFill>
                  <a:srgbClr val="FF0000"/>
                </a:solidFill>
                <a:latin typeface="Helvetica" pitchFamily="2" charset="0"/>
              </a:rPr>
              <a:t>characteristic</a:t>
            </a:r>
            <a:r>
              <a:rPr lang="en-US" dirty="0">
                <a:effectLst/>
                <a:latin typeface="Helvetica" pitchFamily="2" charset="0"/>
              </a:rPr>
              <a:t>)</a:t>
            </a: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44D9ED-459E-3D4E-8800-5C5E0385A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321" y="3796457"/>
            <a:ext cx="4609358" cy="298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760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3883D-9E4E-4445-A582-2B57C7BDE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7819" y="647862"/>
            <a:ext cx="8911687" cy="1280890"/>
          </a:xfrm>
        </p:spPr>
        <p:txBody>
          <a:bodyPr/>
          <a:lstStyle/>
          <a:p>
            <a:r>
              <a:rPr lang="en-US" u="sng" dirty="0">
                <a:solidFill>
                  <a:schemeClr val="accent1"/>
                </a:solidFill>
                <a:latin typeface="Helvetica" pitchFamily="2" charset="0"/>
              </a:rPr>
              <a:t>1.Osteopenia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D4D506-2332-C04A-B9EB-3066DBC624EB}"/>
              </a:ext>
            </a:extLst>
          </p:cNvPr>
          <p:cNvSpPr txBox="1"/>
          <p:nvPr/>
        </p:nvSpPr>
        <p:spPr>
          <a:xfrm>
            <a:off x="1757819" y="1647597"/>
            <a:ext cx="9397652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Helvetica" pitchFamily="2" charset="0"/>
              </a:rPr>
              <a:t>decrease in bone formation</a:t>
            </a:r>
            <a:endParaRPr lang="en-I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Helvetica" pitchFamily="2" charset="0"/>
              </a:rPr>
              <a:t>changes in the trabecular </a:t>
            </a:r>
            <a:r>
              <a:rPr lang="en-US" sz="2000" dirty="0">
                <a:solidFill>
                  <a:srgbClr val="FF0000"/>
                </a:solidFill>
                <a:latin typeface="Helvetica" pitchFamily="2" charset="0"/>
              </a:rPr>
              <a:t>architecture</a:t>
            </a:r>
            <a:r>
              <a:rPr lang="en-US" sz="2000" dirty="0">
                <a:latin typeface="Helvetica" pitchFamily="2" charset="0"/>
              </a:rPr>
              <a:t> and the </a:t>
            </a:r>
            <a:r>
              <a:rPr lang="en-US" sz="2000" dirty="0">
                <a:solidFill>
                  <a:srgbClr val="FF0000"/>
                </a:solidFill>
                <a:latin typeface="Helvetica" pitchFamily="2" charset="0"/>
              </a:rPr>
              <a:t>size</a:t>
            </a:r>
            <a:r>
              <a:rPr lang="en-US" sz="2000" dirty="0">
                <a:latin typeface="Helvetica" pitchFamily="2" charset="0"/>
              </a:rPr>
              <a:t> and </a:t>
            </a:r>
            <a:r>
              <a:rPr lang="en-US" sz="2000" dirty="0">
                <a:solidFill>
                  <a:srgbClr val="FF0000"/>
                </a:solidFill>
                <a:effectLst/>
                <a:latin typeface="Helvetica" pitchFamily="2" charset="0"/>
              </a:rPr>
              <a:t>thickness</a:t>
            </a:r>
            <a:r>
              <a:rPr lang="en-US" sz="2000" dirty="0">
                <a:effectLst/>
                <a:latin typeface="Helvetica" pitchFamily="2" charset="0"/>
              </a:rPr>
              <a:t> of individual trabeculae.</a:t>
            </a:r>
          </a:p>
          <a:p>
            <a:endParaRPr lang="en-US" sz="2000" dirty="0">
              <a:latin typeface="Helvetica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Helvetica" pitchFamily="2" charset="0"/>
              </a:rPr>
              <a:t>Osteopenia occurs as </a:t>
            </a:r>
            <a:r>
              <a:rPr lang="en-US" sz="2000" dirty="0">
                <a:solidFill>
                  <a:srgbClr val="FF0000"/>
                </a:solidFill>
                <a:latin typeface="Helvetica" pitchFamily="2" charset="0"/>
              </a:rPr>
              <a:t>part of the aging process </a:t>
            </a:r>
            <a:r>
              <a:rPr lang="en-US" sz="2000" dirty="0">
                <a:latin typeface="Helvetica" pitchFamily="2" charset="0"/>
              </a:rPr>
              <a:t>of bone and can be considered a variation of normal</a:t>
            </a:r>
          </a:p>
          <a:p>
            <a:endParaRPr lang="en-IR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C8CE315C-2FFA-9F48-A3A5-990116549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2676" y="4579854"/>
            <a:ext cx="8915400" cy="2278146"/>
          </a:xfrm>
        </p:spPr>
        <p:txBody>
          <a:bodyPr/>
          <a:lstStyle/>
          <a:p>
            <a:pPr marL="0" indent="0">
              <a:buNone/>
            </a:pPr>
            <a:endParaRPr lang="en-US" sz="2000" dirty="0">
              <a:solidFill>
                <a:schemeClr val="accent2">
                  <a:lumMod val="75000"/>
                </a:schemeClr>
              </a:solidFill>
              <a:effectLst/>
              <a:latin typeface="Helvetica" pitchFamily="2" charset="0"/>
            </a:endParaRPr>
          </a:p>
          <a:p>
            <a:r>
              <a:rPr lang="en-US" sz="2000" dirty="0">
                <a:effectLst/>
                <a:latin typeface="Helvetica" pitchFamily="2" charset="0"/>
              </a:rPr>
              <a:t>most important clinical manifestation: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effectLst/>
                <a:latin typeface="Helvetica" pitchFamily="2" charset="0"/>
              </a:rPr>
              <a:t>fracture</a:t>
            </a:r>
          </a:p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effectLst/>
                <a:latin typeface="Helvetica" pitchFamily="2" charset="0"/>
              </a:rPr>
              <a:t>Postmenopausal</a:t>
            </a:r>
            <a:r>
              <a:rPr lang="en-US" sz="2000" dirty="0">
                <a:effectLst/>
                <a:latin typeface="Helvetica" pitchFamily="2" charset="0"/>
              </a:rPr>
              <a:t> women are most </a:t>
            </a:r>
            <a:r>
              <a:rPr lang="en-US" sz="2000" dirty="0" err="1">
                <a:effectLst/>
                <a:latin typeface="Helvetica" pitchFamily="2" charset="0"/>
              </a:rPr>
              <a:t>atrisk</a:t>
            </a:r>
            <a:endParaRPr lang="en-US" sz="2000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2916694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BE761-C22C-E44D-A74E-1E2AEA082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6" y="707237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rPr>
              <a:t>Differential Interpretation</a:t>
            </a:r>
            <a:br>
              <a:rPr lang="en-US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rPr>
            </a:br>
            <a:endParaRPr lang="en-IR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51199-F6F0-554B-BBAC-7AB9A6213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184" y="2220686"/>
            <a:ext cx="9607138" cy="4025734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fibrous dysplasia </a:t>
            </a:r>
            <a:r>
              <a:rPr lang="en-US" dirty="0">
                <a:effectLst/>
                <a:latin typeface="Helvetica" pitchFamily="2" charset="0"/>
              </a:rPr>
              <a:t>: age /bilateral / sinus airspace/ linear trabeculae and cotton-wool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osseous dysplasia</a:t>
            </a:r>
            <a:r>
              <a:rPr lang="en-US" dirty="0">
                <a:effectLst/>
                <a:latin typeface="Helvetica" pitchFamily="2" charset="0"/>
              </a:rPr>
              <a:t>:  focal and less generalized / normal intervening bone between the foci of osseous dysplasia/ centered above the inferior alveolar nerve canal/ radiolucent internal periphery </a:t>
            </a:r>
          </a:p>
          <a:p>
            <a:pPr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Metabolic bone diseases </a:t>
            </a:r>
            <a:r>
              <a:rPr lang="en-US" dirty="0">
                <a:latin typeface="Helvetica" pitchFamily="2" charset="0"/>
              </a:rPr>
              <a:t>(bilateral) : enlarges bone/ specific bone pattern changes</a:t>
            </a:r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8590182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1182C-197F-2E4D-9F9B-E9FB5C799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8530" y="730988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4.</a:t>
            </a:r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 Sickle Cell Anemia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6816C0-755F-8D4F-9170-B3C7A0D41F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4436" y="1472540"/>
            <a:ext cx="9248301" cy="498763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bone marrow</a:t>
            </a:r>
            <a:r>
              <a:rPr lang="en-US" dirty="0">
                <a:latin typeface="Helvetica" pitchFamily="2" charset="0"/>
              </a:rPr>
              <a:t> 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hyperplasia </a:t>
            </a:r>
            <a:r>
              <a:rPr lang="en-US" dirty="0">
                <a:latin typeface="Helvetica" pitchFamily="2" charset="0"/>
              </a:rPr>
              <a:t>&gt;&gt;&gt; </a:t>
            </a:r>
            <a:r>
              <a:rPr lang="en-US" dirty="0">
                <a:effectLst/>
                <a:latin typeface="Helvetica" pitchFamily="2" charset="0"/>
              </a:rPr>
              <a:t>increasing red blood cells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 generalized </a:t>
            </a:r>
            <a:r>
              <a:rPr lang="en-US" dirty="0">
                <a:solidFill>
                  <a:srgbClr val="FF0000"/>
                </a:solidFill>
                <a:latin typeface="Helvetica" pitchFamily="2" charset="0"/>
              </a:rPr>
              <a:t>osteopenia </a:t>
            </a:r>
            <a:r>
              <a:rPr lang="en-US" dirty="0">
                <a:latin typeface="Helvetica" pitchFamily="2" charset="0"/>
              </a:rPr>
              <a:t>(decrease in the volume of trabecular bone/ thinning of the cortical plates)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fewer</a:t>
            </a:r>
            <a:r>
              <a:rPr lang="en-US" dirty="0">
                <a:effectLst/>
                <a:latin typeface="Helvetica" pitchFamily="2" charset="0"/>
              </a:rPr>
              <a:t> but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coarser</a:t>
            </a:r>
            <a:r>
              <a:rPr lang="en-US" dirty="0">
                <a:effectLst/>
                <a:latin typeface="Helvetica" pitchFamily="2" charset="0"/>
              </a:rPr>
              <a:t> trabeculae</a:t>
            </a:r>
          </a:p>
          <a:p>
            <a:pPr marL="0" indent="0">
              <a:buNone/>
            </a:pP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Skull: widening of the diploic space and thinning of the inner and outer cortices </a:t>
            </a:r>
          </a:p>
          <a:p>
            <a:r>
              <a:rPr lang="en-US" dirty="0">
                <a:effectLst/>
                <a:latin typeface="Helvetica" pitchFamily="2" charset="0"/>
              </a:rPr>
              <a:t>surface cortex of the skull is not apparent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“hair-on-end”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latin typeface="Helvetica" pitchFamily="2" charset="0"/>
              </a:rPr>
              <a:t>microvasculature blockage &gt;&gt;&gt; Small </a:t>
            </a:r>
            <a:r>
              <a:rPr lang="en-US" dirty="0">
                <a:effectLst/>
                <a:latin typeface="Helvetica" pitchFamily="2" charset="0"/>
              </a:rPr>
              <a:t>areas of infarction &gt;&gt;&gt; localized bone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sclerosis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Osteomyelitis</a:t>
            </a:r>
            <a:r>
              <a:rPr lang="en-US" dirty="0">
                <a:effectLst/>
                <a:latin typeface="Helvetica" pitchFamily="2" charset="0"/>
              </a:rPr>
              <a:t> </a:t>
            </a:r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pPr marL="0" indent="0">
              <a:buNone/>
            </a:pPr>
            <a:endParaRPr lang="en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635E6-17C3-F544-ACFD-DAC742BBDC42}"/>
              </a:ext>
            </a:extLst>
          </p:cNvPr>
          <p:cNvSpPr txBox="1"/>
          <p:nvPr/>
        </p:nvSpPr>
        <p:spPr>
          <a:xfrm>
            <a:off x="2577337" y="2011878"/>
            <a:ext cx="31658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</a:p>
        </p:txBody>
      </p:sp>
    </p:spTree>
    <p:extLst>
      <p:ext uri="{BB962C8B-B14F-4D97-AF65-F5344CB8AC3E}">
        <p14:creationId xmlns:p14="http://schemas.microsoft.com/office/powerpoint/2010/main" val="21549905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1CFBD-0885-A245-ACF5-881A8888B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3BE440-93D8-714B-8D4C-E5053BDCF0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8192" y="-91211"/>
            <a:ext cx="7671460" cy="694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054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B5DF6-DCA2-C041-99F6-EB366A194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1653" y="683487"/>
            <a:ext cx="8911687" cy="1280890"/>
          </a:xfrm>
        </p:spPr>
        <p:txBody>
          <a:bodyPr/>
          <a:lstStyle/>
          <a:p>
            <a:r>
              <a:rPr lang="en-IR" dirty="0">
                <a:solidFill>
                  <a:schemeClr val="accent1"/>
                </a:solidFill>
              </a:rPr>
              <a:t>5.</a:t>
            </a:r>
            <a:r>
              <a:rPr lang="en-US" dirty="0">
                <a:solidFill>
                  <a:schemeClr val="accent1"/>
                </a:solidFill>
                <a:latin typeface="Helvetica" pitchFamily="2" charset="0"/>
              </a:rPr>
              <a:t> Thalassemia</a:t>
            </a:r>
            <a:br>
              <a:rPr lang="en-US" dirty="0"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A6737-CAB6-8F4E-A496-AFDF6B688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309" y="4257305"/>
            <a:ext cx="9988529" cy="2600695"/>
          </a:xfrm>
        </p:spPr>
        <p:txBody>
          <a:bodyPr>
            <a:normAutofit/>
          </a:bodyPr>
          <a:lstStyle/>
          <a:p>
            <a:r>
              <a:rPr lang="en-US" sz="2000" dirty="0">
                <a:effectLst/>
                <a:latin typeface="Helvetica" pitchFamily="2" charset="0"/>
              </a:rPr>
              <a:t>Hyperplasia</a:t>
            </a:r>
            <a:r>
              <a:rPr lang="en-US" sz="2000" dirty="0">
                <a:latin typeface="Helvetica" pitchFamily="2" charset="0"/>
              </a:rPr>
              <a:t> </a:t>
            </a:r>
            <a:r>
              <a:rPr lang="en-US" sz="2000" dirty="0">
                <a:effectLst/>
                <a:latin typeface="Helvetica" pitchFamily="2" charset="0"/>
              </a:rPr>
              <a:t>of the bone marrow</a:t>
            </a:r>
          </a:p>
          <a:p>
            <a:r>
              <a:rPr lang="en-US" sz="2000" dirty="0">
                <a:latin typeface="Helvetica" pitchFamily="2" charset="0"/>
              </a:rPr>
              <a:t>expansion of the maxilla / protrusive premaxilla (</a:t>
            </a:r>
            <a:r>
              <a:rPr lang="en-US" sz="2000" dirty="0">
                <a:solidFill>
                  <a:srgbClr val="FF0000"/>
                </a:solidFill>
                <a:latin typeface="Helvetica" pitchFamily="2" charset="0"/>
              </a:rPr>
              <a:t>rodent-like</a:t>
            </a:r>
            <a:r>
              <a:rPr lang="en-US" sz="2000" dirty="0">
                <a:latin typeface="Helvetica" pitchFamily="2" charset="0"/>
              </a:rPr>
              <a:t>)</a:t>
            </a:r>
            <a:endParaRPr lang="en-US" sz="2000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r>
              <a:rPr lang="en-US" sz="2000" dirty="0">
                <a:effectLst/>
                <a:latin typeface="Helvetica" pitchFamily="2" charset="0"/>
              </a:rPr>
              <a:t>prevents development of the paranasal sinuses(</a:t>
            </a:r>
            <a:r>
              <a:rPr lang="en-US" sz="2000" dirty="0">
                <a:solidFill>
                  <a:srgbClr val="FF0000"/>
                </a:solidFill>
                <a:effectLst/>
                <a:latin typeface="Helvetica" pitchFamily="2" charset="0"/>
              </a:rPr>
              <a:t>especially maxillary</a:t>
            </a:r>
            <a:r>
              <a:rPr lang="en-US" sz="2000" dirty="0">
                <a:effectLst/>
                <a:latin typeface="Helvetica" pitchFamily="2" charset="0"/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C0D1DC-F0BB-EE4D-B9FD-5739DCE13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992" y="188026"/>
            <a:ext cx="6093706" cy="324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372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5C473-F836-1C4E-B9EF-21D436323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34F6E28-BC49-AF4B-B47A-CFBCED89F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4499" y="1368037"/>
            <a:ext cx="10023001" cy="465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622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8BF27-CC57-A54E-8B0E-A54B2C0FD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5AF76-019F-D843-B28D-A65FF3D2DB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R"/>
          </a:p>
        </p:txBody>
      </p:sp>
    </p:spTree>
    <p:extLst>
      <p:ext uri="{BB962C8B-B14F-4D97-AF65-F5344CB8AC3E}">
        <p14:creationId xmlns:p14="http://schemas.microsoft.com/office/powerpoint/2010/main" val="1002217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058B3-A6C8-9B47-9C2C-6F313EE1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18036" y="647021"/>
            <a:ext cx="8911687" cy="128089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1D146-F6FB-6A4D-B7A6-7AAAB8987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6940" y="1287466"/>
            <a:ext cx="8490856" cy="2141534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reduction of bone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density</a:t>
            </a:r>
          </a:p>
          <a:p>
            <a:r>
              <a:rPr lang="en-US" dirty="0">
                <a:effectLst/>
                <a:latin typeface="Helvetica" pitchFamily="2" charset="0"/>
              </a:rPr>
              <a:t>reduced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density and thinning </a:t>
            </a:r>
            <a:r>
              <a:rPr lang="en-US" dirty="0">
                <a:effectLst/>
                <a:latin typeface="Helvetica" pitchFamily="2" charset="0"/>
              </a:rPr>
              <a:t>of bone cortices, such as the inferior cortex of the mandible </a:t>
            </a:r>
          </a:p>
          <a:p>
            <a:r>
              <a:rPr lang="en-US" dirty="0">
                <a:effectLst/>
                <a:latin typeface="Helvetica" pitchFamily="2" charset="0"/>
              </a:rPr>
              <a:t>The reduction in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number</a:t>
            </a:r>
            <a:r>
              <a:rPr lang="en-US" dirty="0">
                <a:effectLst/>
                <a:latin typeface="Helvetica" pitchFamily="2" charset="0"/>
              </a:rPr>
              <a:t> of trabeculae is the least evident in the alveolar processes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Occasionally</a:t>
            </a:r>
            <a:r>
              <a:rPr lang="en-US" dirty="0">
                <a:effectLst/>
                <a:latin typeface="Helvetica" pitchFamily="2" charset="0"/>
              </a:rPr>
              <a:t> the lamina dura may appear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thinner</a:t>
            </a:r>
            <a:r>
              <a:rPr lang="en-US" dirty="0">
                <a:effectLst/>
                <a:latin typeface="Helvetica" pitchFamily="2" charset="0"/>
              </a:rPr>
              <a:t> than normal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861B73-1A8D-124B-95FD-D05145F44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3550" y="3584991"/>
            <a:ext cx="6499905" cy="315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05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5A857-725F-FB4A-BD9D-C2684EE5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280" y="719113"/>
            <a:ext cx="8911687" cy="128089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effectLst/>
                <a:latin typeface="Helvetica" pitchFamily="2" charset="0"/>
              </a:rPr>
              <a:t>2.Rickets and </a:t>
            </a:r>
            <a:r>
              <a:rPr lang="en-US" dirty="0" err="1">
                <a:solidFill>
                  <a:schemeClr val="accent1"/>
                </a:solidFill>
                <a:effectLst/>
                <a:latin typeface="Helvetica" pitchFamily="2" charset="0"/>
              </a:rPr>
              <a:t>Osteomalacia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4720D-54FD-9641-A356-BEADEC372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41118"/>
            <a:ext cx="8915400" cy="4170104"/>
          </a:xfrm>
        </p:spPr>
        <p:txBody>
          <a:bodyPr/>
          <a:lstStyle/>
          <a:p>
            <a:r>
              <a:rPr lang="en-US" dirty="0">
                <a:effectLst/>
                <a:latin typeface="Helvetica" pitchFamily="2" charset="0"/>
              </a:rPr>
              <a:t> defect in the normal activity of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the metabolites of vitamin D </a:t>
            </a:r>
            <a:r>
              <a:rPr lang="en-US" dirty="0">
                <a:effectLst/>
                <a:latin typeface="Helvetica" pitchFamily="2" charset="0"/>
              </a:rPr>
              <a:t>which is required for </a:t>
            </a:r>
            <a:r>
              <a:rPr lang="en-US" dirty="0">
                <a:solidFill>
                  <a:schemeClr val="tx1"/>
                </a:solidFill>
                <a:effectLst/>
                <a:latin typeface="Helvetica" pitchFamily="2" charset="0"/>
              </a:rPr>
              <a:t>the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 absorption of calcium </a:t>
            </a:r>
            <a:r>
              <a:rPr lang="en-US" dirty="0">
                <a:effectLst/>
                <a:latin typeface="Helvetica" pitchFamily="2" charset="0"/>
              </a:rPr>
              <a:t>in the gastrointestinal tract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r>
              <a:rPr lang="en-US" sz="2000" b="1" dirty="0">
                <a:effectLst/>
                <a:latin typeface="Helvetica" pitchFamily="2" charset="0"/>
              </a:rPr>
              <a:t>Rickets</a:t>
            </a:r>
            <a:r>
              <a:rPr lang="en-US" sz="2000" b="1" dirty="0">
                <a:latin typeface="Helvetica" pitchFamily="2" charset="0"/>
              </a:rPr>
              <a:t>: affects the growing skeleton in infants and children</a:t>
            </a:r>
            <a:endParaRPr lang="en-US" sz="2000" b="1" dirty="0">
              <a:effectLst/>
              <a:latin typeface="Helvetica" pitchFamily="2" charset="0"/>
            </a:endParaRPr>
          </a:p>
          <a:p>
            <a:r>
              <a:rPr lang="en-US" sz="2000" b="1" dirty="0" err="1">
                <a:effectLst/>
                <a:latin typeface="Helvetica" pitchFamily="2" charset="0"/>
              </a:rPr>
              <a:t>Osteomalacia</a:t>
            </a:r>
            <a:r>
              <a:rPr lang="en-US" sz="2000" b="1" dirty="0">
                <a:effectLst/>
                <a:latin typeface="Helvetica" pitchFamily="2" charset="0"/>
              </a:rPr>
              <a:t>: mature skeleton in adults</a:t>
            </a:r>
          </a:p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422602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5FF61-B076-3F4A-B520-A099956BE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936" y="773482"/>
            <a:ext cx="9469676" cy="5311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tx2"/>
                </a:solidFill>
                <a:effectLst/>
                <a:latin typeface="Helvetica" pitchFamily="2" charset="0"/>
              </a:rPr>
              <a:t>Rickets:</a:t>
            </a:r>
          </a:p>
          <a:p>
            <a:r>
              <a:rPr lang="en-US" dirty="0">
                <a:effectLst/>
                <a:latin typeface="Helvetica" pitchFamily="2" charset="0"/>
              </a:rPr>
              <a:t>In the first 6 months of life,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tetany or convulsions </a:t>
            </a:r>
            <a:r>
              <a:rPr lang="en-US" dirty="0">
                <a:effectLst/>
                <a:latin typeface="Helvetica" pitchFamily="2" charset="0"/>
              </a:rPr>
              <a:t>are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most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common</a:t>
            </a:r>
            <a:r>
              <a:rPr lang="en-US" dirty="0">
                <a:effectLst/>
                <a:latin typeface="Helvetica" pitchFamily="2" charset="0"/>
              </a:rPr>
              <a:t> clinical signs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Craniotabes</a:t>
            </a:r>
            <a:r>
              <a:rPr lang="en-US" dirty="0">
                <a:effectLst/>
                <a:latin typeface="Helvetica" pitchFamily="2" charset="0"/>
              </a:rPr>
              <a:t>, a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softening of the parietal bones</a:t>
            </a:r>
            <a:endParaRPr lang="en-US" dirty="0"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usually have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short stature </a:t>
            </a:r>
            <a:r>
              <a:rPr lang="en-US" dirty="0">
                <a:effectLst/>
                <a:latin typeface="Helvetica" pitchFamily="2" charset="0"/>
              </a:rPr>
              <a:t>and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deformity of the </a:t>
            </a:r>
            <a:r>
              <a:rPr lang="en-US" dirty="0" err="1">
                <a:solidFill>
                  <a:srgbClr val="FF0000"/>
                </a:solidFill>
                <a:effectLst/>
                <a:latin typeface="Helvetica" pitchFamily="2" charset="0"/>
              </a:rPr>
              <a:t>extremitie</a:t>
            </a:r>
            <a:endParaRPr lang="en-US" dirty="0">
              <a:solidFill>
                <a:srgbClr val="FF0000"/>
              </a:solidFill>
              <a:effectLst/>
              <a:latin typeface="Helvetica" pitchFamily="2" charset="0"/>
            </a:endParaRPr>
          </a:p>
          <a:p>
            <a:r>
              <a:rPr lang="en-US" dirty="0">
                <a:effectLst/>
                <a:latin typeface="Helvetica" pitchFamily="2" charset="0"/>
              </a:rPr>
              <a:t>there may be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swelling</a:t>
            </a:r>
            <a:r>
              <a:rPr lang="en-US" dirty="0">
                <a:effectLst/>
                <a:latin typeface="Helvetica" pitchFamily="2" charset="0"/>
              </a:rPr>
              <a:t> of the wrists and ankles.</a:t>
            </a:r>
          </a:p>
          <a:p>
            <a:r>
              <a:rPr lang="en-US" dirty="0">
                <a:effectLst/>
                <a:latin typeface="Helvetica" pitchFamily="2" charset="0"/>
              </a:rPr>
              <a:t>Eruption and development of the dentition is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delayed</a:t>
            </a:r>
          </a:p>
          <a:p>
            <a:r>
              <a:rPr lang="en-US" dirty="0">
                <a:effectLst/>
                <a:latin typeface="Helvetica" pitchFamily="2" charset="0"/>
              </a:rPr>
              <a:t>the enamel and dentin may be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hypocalcified</a:t>
            </a:r>
            <a:r>
              <a:rPr lang="en-US" dirty="0">
                <a:effectLst/>
                <a:latin typeface="Helvetica" pitchFamily="2" charset="0"/>
              </a:rPr>
              <a:t>.</a:t>
            </a:r>
          </a:p>
          <a:p>
            <a:pPr marL="0" indent="0">
              <a:buNone/>
            </a:pPr>
            <a:endParaRPr lang="fa-IR" sz="2400" b="1" dirty="0">
              <a:solidFill>
                <a:schemeClr val="tx2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sz="2400" b="1" dirty="0" err="1">
                <a:solidFill>
                  <a:schemeClr val="tx2"/>
                </a:solidFill>
                <a:effectLst/>
                <a:latin typeface="Helvetica" pitchFamily="2" charset="0"/>
              </a:rPr>
              <a:t>Osteomalacia</a:t>
            </a:r>
            <a:r>
              <a:rPr lang="en-US" sz="2400" b="1" dirty="0">
                <a:solidFill>
                  <a:schemeClr val="tx2"/>
                </a:solidFill>
                <a:effectLst/>
                <a:latin typeface="Helvetica" pitchFamily="2" charset="0"/>
              </a:rPr>
              <a:t>:</a:t>
            </a:r>
          </a:p>
          <a:p>
            <a:r>
              <a:rPr lang="en-US" dirty="0">
                <a:effectLst/>
                <a:latin typeface="Helvetica" pitchFamily="2" charset="0"/>
              </a:rPr>
              <a:t>bone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pain</a:t>
            </a:r>
            <a:r>
              <a:rPr lang="en-US" dirty="0">
                <a:effectLst/>
                <a:latin typeface="Helvetica" pitchFamily="2" charset="0"/>
              </a:rPr>
              <a:t> as well as muscle weakness 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peculiar waddling or “penguin” gait</a:t>
            </a:r>
          </a:p>
          <a:p>
            <a:pPr marL="0" indent="0">
              <a:buNone/>
            </a:pPr>
            <a:endParaRPr lang="en-I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636E05F-A1B8-AC40-AF5D-7D0C2EA71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783" y="220349"/>
            <a:ext cx="8911687" cy="1280890"/>
          </a:xfrm>
        </p:spPr>
        <p:txBody>
          <a:bodyPr/>
          <a:lstStyle/>
          <a:p>
            <a:endParaRPr lang="en-IR" dirty="0"/>
          </a:p>
        </p:txBody>
      </p:sp>
    </p:spTree>
    <p:extLst>
      <p:ext uri="{BB962C8B-B14F-4D97-AF65-F5344CB8AC3E}">
        <p14:creationId xmlns:p14="http://schemas.microsoft.com/office/powerpoint/2010/main" val="1502799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BEA87-3811-034D-82D8-4F98261ED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6067" y="624110"/>
            <a:ext cx="9788546" cy="128089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chemeClr val="accent6">
                    <a:lumMod val="75000"/>
                  </a:schemeClr>
                </a:solidFill>
                <a:effectLst/>
                <a:latin typeface="Helvetica" pitchFamily="2" charset="0"/>
              </a:rPr>
              <a:t>Imaging Features</a:t>
            </a:r>
            <a:br>
              <a:rPr lang="en-US" sz="4000" b="1" dirty="0">
                <a:effectLst/>
                <a:latin typeface="Helvetica" pitchFamily="2" charset="0"/>
              </a:rPr>
            </a:b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/>
                <a:latin typeface="Helvetica" pitchFamily="2" charset="0"/>
              </a:rPr>
              <a:t>Effects on the teeth and jaws</a:t>
            </a:r>
            <a:br>
              <a:rPr lang="en-US" dirty="0">
                <a:effectLst/>
                <a:latin typeface="Helvetica" pitchFamily="2" charset="0"/>
              </a:rPr>
            </a:br>
            <a:endParaRPr lang="en-I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E14E5E-6BF6-0F4A-AA2A-C7259EAAE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3332" y="3048100"/>
            <a:ext cx="5726211" cy="3565641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  <a:latin typeface="Helvetica" pitchFamily="2" charset="0"/>
              </a:rPr>
              <a:t>Rickets in infancy or early childhood may result in 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hypoplasia</a:t>
            </a:r>
            <a:r>
              <a:rPr lang="en-US" dirty="0">
                <a:effectLst/>
                <a:latin typeface="Helvetica" pitchFamily="2" charset="0"/>
              </a:rPr>
              <a:t> of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developing dental teeth</a:t>
            </a:r>
            <a:r>
              <a:rPr lang="en-US" dirty="0">
                <a:effectLst/>
                <a:latin typeface="Helvetica" pitchFamily="2" charset="0"/>
              </a:rPr>
              <a:t>, including the enamel. If the disease occurs before the age of 3 years, enamel hypoplasia is fairly common.</a:t>
            </a:r>
          </a:p>
          <a:p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retarded</a:t>
            </a:r>
            <a:r>
              <a:rPr lang="en-US" dirty="0">
                <a:effectLst/>
                <a:latin typeface="Helvetica" pitchFamily="2" charset="0"/>
              </a:rPr>
              <a:t> tooth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eruption</a:t>
            </a:r>
            <a:r>
              <a:rPr lang="en-US" dirty="0">
                <a:effectLst/>
                <a:latin typeface="Helvetica" pitchFamily="2" charset="0"/>
              </a:rPr>
              <a:t> in early rickets. </a:t>
            </a:r>
          </a:p>
          <a:p>
            <a:r>
              <a:rPr lang="en-US" dirty="0">
                <a:effectLst/>
                <a:latin typeface="Helvetica" pitchFamily="2" charset="0"/>
              </a:rPr>
              <a:t>The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lamina dura </a:t>
            </a:r>
            <a:r>
              <a:rPr lang="en-US" dirty="0">
                <a:effectLst/>
                <a:latin typeface="Helvetica" pitchFamily="2" charset="0"/>
              </a:rPr>
              <a:t>and the cortical borders of tooth follicles may be thin or missing</a:t>
            </a:r>
          </a:p>
          <a:p>
            <a:r>
              <a:rPr lang="en-US" dirty="0">
                <a:effectLst/>
                <a:latin typeface="Helvetica" pitchFamily="2" charset="0"/>
              </a:rPr>
              <a:t>cortices such as the inferior cortex or the borders of the inferior alveolar canals may be thin</a:t>
            </a: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US" dirty="0">
              <a:effectLst/>
              <a:latin typeface="Helvetica" pitchFamily="2" charset="0"/>
            </a:endParaRPr>
          </a:p>
          <a:p>
            <a:endParaRPr lang="en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6DB9A4-32F2-3B4B-B071-D401EAA91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543" y="3048100"/>
            <a:ext cx="4598563" cy="32431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6C1C84-B9F9-EA46-A54D-A2AE76009633}"/>
              </a:ext>
            </a:extLst>
          </p:cNvPr>
          <p:cNvSpPr txBox="1"/>
          <p:nvPr/>
        </p:nvSpPr>
        <p:spPr>
          <a:xfrm>
            <a:off x="997877" y="1905000"/>
            <a:ext cx="61064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err="1">
                <a:effectLst/>
                <a:latin typeface="Helvetica" pitchFamily="2" charset="0"/>
              </a:rPr>
              <a:t>Osteomalacia</a:t>
            </a:r>
            <a:r>
              <a:rPr lang="en-US" dirty="0">
                <a:effectLst/>
                <a:latin typeface="Helvetica" pitchFamily="2" charset="0"/>
              </a:rPr>
              <a:t> does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not</a:t>
            </a:r>
            <a:r>
              <a:rPr lang="en-US" dirty="0">
                <a:effectLst/>
                <a:latin typeface="Helvetica" pitchFamily="2" charset="0"/>
              </a:rPr>
              <a:t> </a:t>
            </a:r>
            <a:r>
              <a:rPr lang="en-US" dirty="0">
                <a:solidFill>
                  <a:srgbClr val="FF0000"/>
                </a:solidFill>
                <a:effectLst/>
                <a:latin typeface="Helvetica" pitchFamily="2" charset="0"/>
              </a:rPr>
              <a:t>alter</a:t>
            </a:r>
            <a:r>
              <a:rPr lang="en-US" dirty="0">
                <a:effectLst/>
                <a:latin typeface="Helvetica" pitchFamily="2" charset="0"/>
              </a:rPr>
              <a:t> the teeth or the jaws 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effectLst/>
                <a:latin typeface="Helvetica" pitchFamily="2" charset="0"/>
              </a:rPr>
              <a:t>overall radiolucent appearance 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effectLst/>
                <a:latin typeface="Helvetica" pitchFamily="2" charset="0"/>
              </a:rPr>
              <a:t>the lamina dura may be thin</a:t>
            </a:r>
          </a:p>
        </p:txBody>
      </p:sp>
    </p:spTree>
    <p:extLst>
      <p:ext uri="{BB962C8B-B14F-4D97-AF65-F5344CB8AC3E}">
        <p14:creationId xmlns:p14="http://schemas.microsoft.com/office/powerpoint/2010/main" val="226522534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{D228AC17-D8E4-3644-9F6E-7E542027796D}tf10001069</Template>
  <TotalTime>4486</TotalTime>
  <Words>2543</Words>
  <Application>Microsoft Macintosh PowerPoint</Application>
  <PresentationFormat>Widescreen</PresentationFormat>
  <Paragraphs>294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Century Gothic</vt:lpstr>
      <vt:lpstr>Courier New</vt:lpstr>
      <vt:lpstr>Helvetica</vt:lpstr>
      <vt:lpstr>Wingdings</vt:lpstr>
      <vt:lpstr>Wingdings 3</vt:lpstr>
      <vt:lpstr>Wisp</vt:lpstr>
      <vt:lpstr>Diseases Affecting the Structure of Bone </vt:lpstr>
      <vt:lpstr>Disease Mechanism</vt:lpstr>
      <vt:lpstr>PowerPoint Presentation</vt:lpstr>
      <vt:lpstr>Metabolic Bone Abnormalities </vt:lpstr>
      <vt:lpstr>1.Osteopenia </vt:lpstr>
      <vt:lpstr>Imaging Features </vt:lpstr>
      <vt:lpstr>2.Rickets and Osteomalacia </vt:lpstr>
      <vt:lpstr>PowerPoint Presentation</vt:lpstr>
      <vt:lpstr>Imaging Features Effects on the teeth and jaws </vt:lpstr>
      <vt:lpstr>Effects on the skeleton </vt:lpstr>
      <vt:lpstr>3. Hypophosphatemic Rickets </vt:lpstr>
      <vt:lpstr>4. Hypophosphatasia </vt:lpstr>
      <vt:lpstr>5. Osteopetrosis </vt:lpstr>
      <vt:lpstr>PowerPoint Presentation</vt:lpstr>
      <vt:lpstr>Endocrine Disturbances </vt:lpstr>
      <vt:lpstr>1.Hyperparathyroidism  females  30 to 60 years of age   One of the earliest manifestations of hyperparathyroidism is the loss of lamina dura in approximately 10% of patients &gt;&gt;&gt; root a tapered appearance  </vt:lpstr>
      <vt:lpstr>PowerPoint Presentation</vt:lpstr>
      <vt:lpstr>PowerPoint Presentation</vt:lpstr>
      <vt:lpstr>2.Hypoparathyroidism and Pseudohypoparathyroidism Imaging Features </vt:lpstr>
      <vt:lpstr>3. Hyperpituitarism </vt:lpstr>
      <vt:lpstr>PowerPoint Presentation</vt:lpstr>
      <vt:lpstr>4. Hypopituitarism </vt:lpstr>
      <vt:lpstr>7. Hypercortisolism </vt:lpstr>
      <vt:lpstr>8.Progressive Systemic Sclerosis or scleroderma </vt:lpstr>
      <vt:lpstr>Imaging Features </vt:lpstr>
      <vt:lpstr>PowerPoint Presentation</vt:lpstr>
      <vt:lpstr>Differential Interpretation </vt:lpstr>
      <vt:lpstr>Bone Dysplasias </vt:lpstr>
      <vt:lpstr>PowerPoint Presentation</vt:lpstr>
      <vt:lpstr>1.Cemento-Osseous Dysplasia </vt:lpstr>
      <vt:lpstr>PowerPoint Presentation</vt:lpstr>
      <vt:lpstr>Imaging Features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Differential Interpretation </vt:lpstr>
      <vt:lpstr>PowerPoint Presentation</vt:lpstr>
      <vt:lpstr>2.Fibrous Dysplasia </vt:lpstr>
      <vt:lpstr>Imaging Features </vt:lpstr>
      <vt:lpstr>PowerPoint Presentation</vt:lpstr>
      <vt:lpstr>PowerPoint Presentation</vt:lpstr>
      <vt:lpstr>Effects on adjacent teeth: </vt:lpstr>
      <vt:lpstr>Differential Interpretation </vt:lpstr>
      <vt:lpstr>3. Paget Disease of Bone </vt:lpstr>
      <vt:lpstr>Imaging Features </vt:lpstr>
      <vt:lpstr>PowerPoint Presentation</vt:lpstr>
      <vt:lpstr>PowerPoint Presentation</vt:lpstr>
      <vt:lpstr>Differential Interpretation </vt:lpstr>
      <vt:lpstr>4. Sickle Cell Anemia </vt:lpstr>
      <vt:lpstr>PowerPoint Presentation</vt:lpstr>
      <vt:lpstr>5. Thalassemia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Affecting the Structure of Bone </dc:title>
  <dc:creator>Microsoft Office User</dc:creator>
  <cp:lastModifiedBy>Microsoft Office User</cp:lastModifiedBy>
  <cp:revision>47</cp:revision>
  <dcterms:created xsi:type="dcterms:W3CDTF">2025-09-07T05:41:18Z</dcterms:created>
  <dcterms:modified xsi:type="dcterms:W3CDTF">2025-11-22T16:28:41Z</dcterms:modified>
</cp:coreProperties>
</file>